
<file path=[Content_Types].xml><?xml version="1.0" encoding="utf-8"?>
<Types xmlns="http://schemas.openxmlformats.org/package/2006/content-types">
  <Override PartName="/ppt/slideLayouts/slideLayout10.xml" ContentType="application/vnd.openxmlformats-officedocument.presentationml.slideLayout+xml"/>
  <Default Extension="bin" ContentType="application/vnd.openxmlformats-officedocument.presentationml.printerSettings"/>
  <Override PartName="/ppt/slides/slide14.xml" ContentType="application/vnd.openxmlformats-officedocument.presentationml.slide+xml"/>
  <Default Extension="rels" ContentType="application/vnd.openxmlformats-package.relationships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41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Default Extension="gif" ContentType="image/gif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58"/>
  </p:notesMasterIdLst>
  <p:sldIdLst>
    <p:sldId id="256" r:id="rId2"/>
    <p:sldId id="271" r:id="rId3"/>
    <p:sldId id="277" r:id="rId4"/>
    <p:sldId id="289" r:id="rId5"/>
    <p:sldId id="296" r:id="rId6"/>
    <p:sldId id="317" r:id="rId7"/>
    <p:sldId id="367" r:id="rId8"/>
    <p:sldId id="351" r:id="rId9"/>
    <p:sldId id="352" r:id="rId10"/>
    <p:sldId id="364" r:id="rId11"/>
    <p:sldId id="365" r:id="rId12"/>
    <p:sldId id="361" r:id="rId13"/>
    <p:sldId id="368" r:id="rId14"/>
    <p:sldId id="318" r:id="rId15"/>
    <p:sldId id="320" r:id="rId16"/>
    <p:sldId id="355" r:id="rId17"/>
    <p:sldId id="304" r:id="rId18"/>
    <p:sldId id="305" r:id="rId19"/>
    <p:sldId id="306" r:id="rId20"/>
    <p:sldId id="350" r:id="rId21"/>
    <p:sldId id="349" r:id="rId22"/>
    <p:sldId id="360" r:id="rId23"/>
    <p:sldId id="372" r:id="rId24"/>
    <p:sldId id="362" r:id="rId25"/>
    <p:sldId id="321" r:id="rId26"/>
    <p:sldId id="353" r:id="rId27"/>
    <p:sldId id="322" r:id="rId28"/>
    <p:sldId id="307" r:id="rId29"/>
    <p:sldId id="308" r:id="rId30"/>
    <p:sldId id="313" r:id="rId31"/>
    <p:sldId id="356" r:id="rId32"/>
    <p:sldId id="309" r:id="rId33"/>
    <p:sldId id="314" r:id="rId34"/>
    <p:sldId id="338" r:id="rId35"/>
    <p:sldId id="369" r:id="rId36"/>
    <p:sldId id="323" r:id="rId37"/>
    <p:sldId id="330" r:id="rId38"/>
    <p:sldId id="354" r:id="rId39"/>
    <p:sldId id="324" r:id="rId40"/>
    <p:sldId id="326" r:id="rId41"/>
    <p:sldId id="331" r:id="rId42"/>
    <p:sldId id="327" r:id="rId43"/>
    <p:sldId id="370" r:id="rId44"/>
    <p:sldId id="334" r:id="rId45"/>
    <p:sldId id="335" r:id="rId46"/>
    <p:sldId id="312" r:id="rId47"/>
    <p:sldId id="371" r:id="rId48"/>
    <p:sldId id="336" r:id="rId49"/>
    <p:sldId id="347" r:id="rId50"/>
    <p:sldId id="358" r:id="rId51"/>
    <p:sldId id="359" r:id="rId52"/>
    <p:sldId id="344" r:id="rId53"/>
    <p:sldId id="341" r:id="rId54"/>
    <p:sldId id="342" r:id="rId55"/>
    <p:sldId id="346" r:id="rId56"/>
    <p:sldId id="339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B685F"/>
    <a:srgbClr val="EBAC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7772" autoAdjust="0"/>
    <p:restoredTop sz="94689" autoAdjust="0"/>
  </p:normalViewPr>
  <p:slideViewPr>
    <p:cSldViewPr snapToObjects="1">
      <p:cViewPr>
        <p:scale>
          <a:sx n="150" d="100"/>
          <a:sy n="150" d="100"/>
        </p:scale>
        <p:origin x="-320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6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A5B5F-C263-8846-969E-0A3DE4355F48}" type="datetimeFigureOut">
              <a:rPr lang="en-US" smtClean="0"/>
              <a:pPr/>
              <a:t>10/30/14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0DA0B-1502-C242-9396-CC4320627D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50DA0B-1502-C242-9396-CC4320627D7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dt" sz="quarter"/>
          </p:nvPr>
        </p:nvSpPr>
        <p:spPr>
          <a:noFill/>
        </p:spPr>
        <p:txBody>
          <a:bodyPr/>
          <a:lstStyle/>
          <a:p>
            <a:r>
              <a:rPr lang="en-US"/>
              <a:t>05/31/12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355F1D9-4FAC-BD49-97C2-39ADA8E34CCA}" type="slidenum">
              <a:rPr lang="en-US"/>
              <a:pPr/>
              <a:t>50</a:t>
            </a:fld>
            <a:endParaRPr lang="en-US"/>
          </a:p>
        </p:txBody>
      </p:sp>
      <p:sp>
        <p:nvSpPr>
          <p:cNvPr id="35844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5845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dt" sz="quarter"/>
          </p:nvPr>
        </p:nvSpPr>
        <p:spPr>
          <a:noFill/>
        </p:spPr>
        <p:txBody>
          <a:bodyPr/>
          <a:lstStyle/>
          <a:p>
            <a:r>
              <a:rPr lang="en-US"/>
              <a:t>05/31/12</a:t>
            </a:r>
          </a:p>
        </p:txBody>
      </p:sp>
      <p:sp>
        <p:nvSpPr>
          <p:cNvPr id="38915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A1DC773-719E-FB44-BE61-969FBB6B2C7A}" type="slidenum">
              <a:rPr lang="en-US"/>
              <a:pPr/>
              <a:t>51</a:t>
            </a:fld>
            <a:endParaRPr lang="en-US"/>
          </a:p>
        </p:txBody>
      </p:sp>
      <p:sp>
        <p:nvSpPr>
          <p:cNvPr id="38916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8917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2228" name="Date Placeholder 3"/>
          <p:cNvSpPr>
            <a:spLocks noGrp="1"/>
          </p:cNvSpPr>
          <p:nvPr>
            <p:ph type="dt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05/31/12</a:t>
            </a:r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AB404C7-6ACA-194E-AF5A-DCD463588CB8}" type="slidenum">
              <a:rPr lang="en-US" smtClean="0"/>
              <a:pPr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5300" name="Date Placeholder 3"/>
          <p:cNvSpPr>
            <a:spLocks noGrp="1"/>
          </p:cNvSpPr>
          <p:nvPr>
            <p:ph type="dt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05/31/12</a:t>
            </a:r>
          </a:p>
        </p:txBody>
      </p:sp>
      <p:sp>
        <p:nvSpPr>
          <p:cNvPr id="55301" name="Slide Number Placeholder 4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52A2912-60A0-864B-9BEE-E616D08B297B}" type="slidenum">
              <a:rPr lang="en-US" smtClean="0"/>
              <a:pPr/>
              <a:t>54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F8A63-F2A1-44A4-A4D1-B2B9C28AB9DB}" type="datetime1">
              <a:rPr smtClean="0"/>
              <a:pPr/>
              <a:t>6/3/2007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1B973-48D0-47D2-BD1A-81DAC74A0928}" type="datetime1">
              <a:rPr smtClean="0"/>
              <a:pPr/>
              <a:t>6/3/2007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4E26-7EC0-4FCC-8AD8-71E9EC27DEDB}" type="datetime1">
              <a:rPr smtClean="0"/>
              <a:pPr/>
              <a:t>6/3/2007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70FB-149D-4255-9221-CF258F891615}" type="datetime1">
              <a:rPr smtClean="0"/>
              <a:pPr/>
              <a:t>6/3/2007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F108C-2518-4D60-9FAF-6346FD9D7826}" type="datetime1">
              <a:rPr smtClean="0"/>
              <a:pPr/>
              <a:t>6/3/2007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2B54-BC1D-466E-98B4-B0082340936C}" type="datetime1">
              <a:rPr smtClean="0"/>
              <a:pPr/>
              <a:t>6/3/2007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8C9F-E380-43A3-ADC1-0217F1EB7573}" type="datetime1">
              <a:rPr smtClean="0"/>
              <a:pPr/>
              <a:t>6/3/2007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0C791-6992-4CCF-A244-B250C8BB22F1}" type="datetime1">
              <a:rPr smtClean="0"/>
              <a:pPr/>
              <a:t>6/3/2007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20578-B892-4967-98F8-D0B4A045ADFD}" type="datetime1">
              <a:rPr smtClean="0"/>
              <a:pPr/>
              <a:t>6/3/2007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CDF1B-54EC-4432-8649-0FE40DD46F86}" type="datetime1">
              <a:rPr smtClean="0"/>
              <a:pPr/>
              <a:t>6/3/2007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A0B-D499-425D-9760-7E378B1D24E7}" type="datetime1">
              <a:rPr smtClean="0"/>
              <a:pPr/>
              <a:t>6/3/2007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6C1EDB-CE87-4BA6-95D9-AD3AE9C734F7}" type="datetime1">
              <a:rPr smtClean="0"/>
              <a:pPr/>
              <a:t>6/3/2007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smtClean="0"/>
              <a:t>
              </a:t>
            </a:r>
            <a:endParaRPr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df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d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d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df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d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df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d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df"/><Relationship Id="rId3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df"/><Relationship Id="rId5" Type="http://schemas.openxmlformats.org/officeDocument/2006/relationships/image" Target="../media/image51.png"/><Relationship Id="rId6" Type="http://schemas.openxmlformats.org/officeDocument/2006/relationships/image" Target="../media/image52.pdf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d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df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df"/><Relationship Id="rId5" Type="http://schemas.openxmlformats.org/officeDocument/2006/relationships/image" Target="../media/image60.png"/><Relationship Id="rId6" Type="http://schemas.openxmlformats.org/officeDocument/2006/relationships/image" Target="../media/image61.pdf"/><Relationship Id="rId7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d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df"/><Relationship Id="rId5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d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df"/><Relationship Id="rId5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df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81.png"/><Relationship Id="rId13" Type="http://schemas.openxmlformats.org/officeDocument/2006/relationships/image" Target="../media/image82.png"/><Relationship Id="rId14" Type="http://schemas.openxmlformats.org/officeDocument/2006/relationships/image" Target="../media/image83.png"/><Relationship Id="rId15" Type="http://schemas.openxmlformats.org/officeDocument/2006/relationships/image" Target="../media/image84.png"/><Relationship Id="rId16" Type="http://schemas.openxmlformats.org/officeDocument/2006/relationships/image" Target="../media/image85.png"/><Relationship Id="rId17" Type="http://schemas.openxmlformats.org/officeDocument/2006/relationships/image" Target="../media/image86.png"/><Relationship Id="rId18" Type="http://schemas.openxmlformats.org/officeDocument/2006/relationships/image" Target="../media/image87.pdf"/><Relationship Id="rId19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7" Type="http://schemas.openxmlformats.org/officeDocument/2006/relationships/image" Target="../media/image76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pdf"/><Relationship Id="rId5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d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gif"/><Relationship Id="rId3" Type="http://schemas.openxmlformats.org/officeDocument/2006/relationships/image" Target="../media/image9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df"/><Relationship Id="rId5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d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df"/><Relationship Id="rId3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df"/><Relationship Id="rId5" Type="http://schemas.openxmlformats.org/officeDocument/2006/relationships/image" Target="../media/image7.png"/><Relationship Id="rId6" Type="http://schemas.openxmlformats.org/officeDocument/2006/relationships/image" Target="../media/image8.pdf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d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df"/><Relationship Id="rId3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4.pdf"/><Relationship Id="rId3" Type="http://schemas.openxmlformats.org/officeDocument/2006/relationships/image" Target="../media/image10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Relationship Id="rId3" Type="http://schemas.openxmlformats.org/officeDocument/2006/relationships/image" Target="../media/image10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df"/><Relationship Id="rId5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d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df"/><Relationship Id="rId5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2.pd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6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df"/><Relationship Id="rId3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4" Type="http://schemas.openxmlformats.org/officeDocument/2006/relationships/image" Target="../media/image121.pdf"/><Relationship Id="rId5" Type="http://schemas.openxmlformats.org/officeDocument/2006/relationships/image" Target="../media/image122.png"/><Relationship Id="rId6" Type="http://schemas.openxmlformats.org/officeDocument/2006/relationships/image" Target="../media/image123.pdf"/><Relationship Id="rId7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d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4" Type="http://schemas.openxmlformats.org/officeDocument/2006/relationships/image" Target="../media/image121.pdf"/><Relationship Id="rId5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d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df"/><Relationship Id="rId5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pd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129.pdf"/><Relationship Id="rId5" Type="http://schemas.openxmlformats.org/officeDocument/2006/relationships/image" Target="../media/image130.png"/><Relationship Id="rId6" Type="http://schemas.openxmlformats.org/officeDocument/2006/relationships/image" Target="../media/image131.pdf"/><Relationship Id="rId7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d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135.pdf"/><Relationship Id="rId5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d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d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1.jpeg"/><Relationship Id="rId3" Type="http://schemas.openxmlformats.org/officeDocument/2006/relationships/image" Target="../media/image14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1.pdf"/><Relationship Id="rId1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3.png"/><Relationship Id="rId4" Type="http://schemas.openxmlformats.org/officeDocument/2006/relationships/image" Target="../media/image144.jpeg"/><Relationship Id="rId5" Type="http://schemas.openxmlformats.org/officeDocument/2006/relationships/image" Target="../media/image145.jpeg"/><Relationship Id="rId6" Type="http://schemas.openxmlformats.org/officeDocument/2006/relationships/image" Target="../media/image146.jpeg"/><Relationship Id="rId7" Type="http://schemas.openxmlformats.org/officeDocument/2006/relationships/image" Target="../media/image147.pdf"/><Relationship Id="rId8" Type="http://schemas.openxmlformats.org/officeDocument/2006/relationships/image" Target="../media/image148.png"/><Relationship Id="rId9" Type="http://schemas.openxmlformats.org/officeDocument/2006/relationships/image" Target="../media/image149.pdf"/><Relationship Id="rId10" Type="http://schemas.openxmlformats.org/officeDocument/2006/relationships/image" Target="../media/image1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4" Type="http://schemas.openxmlformats.org/officeDocument/2006/relationships/image" Target="../media/image154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4" Type="http://schemas.openxmlformats.org/officeDocument/2006/relationships/image" Target="../media/image156.jpeg"/><Relationship Id="rId5" Type="http://schemas.openxmlformats.org/officeDocument/2006/relationships/image" Target="../media/image157.jpeg"/><Relationship Id="rId6" Type="http://schemas.openxmlformats.org/officeDocument/2006/relationships/image" Target="../media/image158.emf"/><Relationship Id="rId7" Type="http://schemas.openxmlformats.org/officeDocument/2006/relationships/image" Target="../media/image159.png"/><Relationship Id="rId8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4" Type="http://schemas.openxmlformats.org/officeDocument/2006/relationships/image" Target="../media/image15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1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3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ithub.com/MVZSEQ/denovoTranscriptomeMarkerDevelopment" TargetMode="External"/><Relationship Id="rId3" Type="http://schemas.openxmlformats.org/officeDocument/2006/relationships/hyperlink" Target="https://github.com/MVZSEQ/denovoTargetCaptur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d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d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df"/><Relationship Id="rId4" Type="http://schemas.openxmlformats.org/officeDocument/2006/relationships/image" Target="../media/image19.png"/><Relationship Id="rId5" Type="http://schemas.openxmlformats.org/officeDocument/2006/relationships/image" Target="../media/image20.pdf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df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d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df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239000" cy="1752600"/>
          </a:xfrm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Ke Bi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Computational Genomics Resource Laboratory (CGRL)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California Institute for Quantitative Biosciences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UC Berkeley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November 5, 2014</a:t>
            </a:r>
          </a:p>
          <a:p>
            <a:pPr algn="ctr"/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Application</a:t>
            </a:r>
            <a:r>
              <a:rPr sz="4000" dirty="0" smtClean="0">
                <a:solidFill>
                  <a:schemeClr val="bg1"/>
                </a:solidFill>
              </a:rPr>
              <a:t>s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of Sequence Captures in Non-model Organisms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8454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RAD with Standard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Illumina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Library Preparation (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ezRAD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) </a:t>
            </a:r>
          </a:p>
          <a:p>
            <a:endParaRPr lang="en-US" sz="24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1600" y="1230868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838200"/>
            <a:ext cx="3733800" cy="4262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dirty="0" smtClean="0"/>
              <a:t>Convenient: DNA samples can be sent to a sequencing facility for library prep and sequencing</a:t>
            </a:r>
          </a:p>
          <a:p>
            <a:pPr>
              <a:spcAft>
                <a:spcPts val="600"/>
              </a:spcAft>
            </a:pP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pPr>
              <a:spcAft>
                <a:spcPts val="600"/>
              </a:spcAft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The sequencing core facility will charge a lot for library </a:t>
            </a:r>
            <a:r>
              <a:rPr lang="en-US" dirty="0" smtClean="0">
                <a:solidFill>
                  <a:srgbClr val="000000"/>
                </a:solidFill>
              </a:rPr>
              <a:t>preparation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Share common </a:t>
            </a:r>
            <a:r>
              <a:rPr lang="en-US" dirty="0" smtClean="0">
                <a:solidFill>
                  <a:srgbClr val="000000"/>
                </a:solidFill>
              </a:rPr>
              <a:t>issues seen in other </a:t>
            </a:r>
            <a:r>
              <a:rPr lang="en-US" dirty="0" smtClean="0">
                <a:solidFill>
                  <a:srgbClr val="000000"/>
                </a:solidFill>
              </a:rPr>
              <a:t>RAD variants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35052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04072" y="243840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/>
              <a:t> </a:t>
            </a:r>
            <a:r>
              <a:rPr lang="en-US" sz="2000" dirty="0" err="1" smtClean="0"/>
              <a:t>ezRAD</a:t>
            </a:r>
            <a:r>
              <a:rPr lang="en-US" sz="2000" dirty="0" smtClean="0"/>
              <a:t> differs from other RAD methods primarily through its use of standard </a:t>
            </a:r>
            <a:r>
              <a:rPr lang="en-US" sz="2000" dirty="0" err="1" smtClean="0"/>
              <a:t>Illumina</a:t>
            </a:r>
            <a:r>
              <a:rPr lang="en-US" sz="2000" dirty="0" smtClean="0"/>
              <a:t> </a:t>
            </a:r>
            <a:r>
              <a:rPr lang="en-US" sz="2000" dirty="0" err="1" smtClean="0"/>
              <a:t>TruSeq</a:t>
            </a:r>
            <a:r>
              <a:rPr lang="en-US" sz="2000" dirty="0" smtClean="0"/>
              <a:t> library preparation kits, which makes it possible for any laboratory to send out to a commercial genomic core facility for library preparation and next-generation sequencing with virtually no additional investment beyond the cost of the service itself. 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04072" y="1247184"/>
            <a:ext cx="4572000" cy="11912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114800" y="1828800"/>
            <a:ext cx="520700" cy="24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9444" y="304800"/>
            <a:ext cx="7917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nextRAD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(commercial)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79030" y="914400"/>
            <a:ext cx="3886200" cy="1320800"/>
          </a:xfrm>
          <a:prstGeom prst="rect">
            <a:avLst/>
          </a:prstGeom>
        </p:spPr>
      </p:pic>
      <p:pic>
        <p:nvPicPr>
          <p:cNvPr id="14" name="Picture 13" descr="nextRAD-metho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444" y="2235200"/>
            <a:ext cx="3675786" cy="23622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89444" y="4826000"/>
            <a:ext cx="38825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Selective primers productively amplify only fragments with the selective sequence at the end. Subsequent sequencing of the library allows determination of genetic variation at these loci.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5257800" y="1002268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181600" y="609600"/>
            <a:ext cx="3733800" cy="6001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dirty="0" smtClean="0"/>
              <a:t>Very few steps in the protocol: input DNA as low as 1-5ng!</a:t>
            </a:r>
          </a:p>
          <a:p>
            <a:pPr>
              <a:buFont typeface="Arial"/>
              <a:buChar char="•"/>
            </a:pPr>
            <a:r>
              <a:rPr lang="en-US" dirty="0" smtClean="0"/>
              <a:t> No need for size selection (selective primer side plus randomly-sheared side)</a:t>
            </a:r>
          </a:p>
          <a:p>
            <a:pPr>
              <a:buFont typeface="Arial"/>
              <a:buChar char="•"/>
            </a:pPr>
            <a:r>
              <a:rPr lang="en-US" dirty="0" smtClean="0"/>
              <a:t> Without the use of frequent-cutting </a:t>
            </a:r>
            <a:r>
              <a:rPr lang="en-US" dirty="0" err="1" smtClean="0"/>
              <a:t>REs</a:t>
            </a:r>
            <a:r>
              <a:rPr lang="en-US" dirty="0" smtClean="0"/>
              <a:t> </a:t>
            </a:r>
          </a:p>
          <a:p>
            <a:pPr>
              <a:buFont typeface="Arial"/>
              <a:buChar char="•"/>
            </a:pPr>
            <a:r>
              <a:rPr lang="en-US" dirty="0" smtClean="0"/>
              <a:t> Entire reads can be genotyped. In RAD the cutting cites have to be sequenced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NextRAD</a:t>
            </a:r>
            <a:r>
              <a:rPr lang="en-US" dirty="0" smtClean="0"/>
              <a:t> can't use </a:t>
            </a:r>
            <a:r>
              <a:rPr lang="en-US" dirty="0" err="1" smtClean="0"/>
              <a:t>methylation</a:t>
            </a:r>
            <a:r>
              <a:rPr lang="en-US" dirty="0" smtClean="0"/>
              <a:t>-sensitive restriction enzymes, so have to pick a selective primer carefully to avoid amplifying repeats (but successful in plants with a &gt;2 </a:t>
            </a:r>
            <a:r>
              <a:rPr lang="en-US" dirty="0" err="1" smtClean="0"/>
              <a:t>Gb</a:t>
            </a:r>
            <a:r>
              <a:rPr lang="en-US" dirty="0" smtClean="0"/>
              <a:t> genome).</a:t>
            </a:r>
            <a:endParaRPr lang="en-US" dirty="0" smtClean="0">
              <a:latin typeface="Arial"/>
              <a:cs typeface="Arial"/>
            </a:endParaRPr>
          </a:p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latin typeface="Arial"/>
              <a:cs typeface="Arial"/>
            </a:endParaRPr>
          </a:p>
          <a:p>
            <a:r>
              <a:rPr lang="en-US" sz="1600" dirty="0" smtClean="0">
                <a:latin typeface="Arial"/>
                <a:cs typeface="Arial"/>
              </a:rPr>
              <a:t> </a:t>
            </a:r>
          </a:p>
          <a:p>
            <a:endParaRPr lang="en-US" sz="1600" dirty="0" smtClean="0">
              <a:latin typeface="Arial"/>
              <a:cs typeface="Arial"/>
            </a:endParaRPr>
          </a:p>
          <a:p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smtClean="0"/>
              <a:t>  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5257800" y="35052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029200" y="5486400"/>
            <a:ext cx="419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(information about pros and cons is kindly provided by Eric Johnson, inventor of </a:t>
            </a:r>
            <a:r>
              <a:rPr lang="en-US" sz="1400" dirty="0" smtClean="0"/>
              <a:t>RAD and </a:t>
            </a:r>
            <a:r>
              <a:rPr lang="en-US" sz="1400" dirty="0" err="1" smtClean="0"/>
              <a:t>nextRAD</a:t>
            </a:r>
            <a:r>
              <a:rPr lang="en-US" sz="1400" dirty="0" smtClean="0"/>
              <a:t>)</a:t>
            </a:r>
            <a:endParaRPr lang="en-US" sz="1400" dirty="0" smtClean="0"/>
          </a:p>
          <a:p>
            <a:r>
              <a:rPr lang="en-US" sz="1400" dirty="0" smtClean="0"/>
              <a:t>For more information about </a:t>
            </a:r>
            <a:r>
              <a:rPr lang="en-US" sz="1400" dirty="0" err="1" smtClean="0"/>
              <a:t>nextRAD</a:t>
            </a:r>
            <a:r>
              <a:rPr lang="en-US" sz="1400" dirty="0" smtClean="0"/>
              <a:t> please go to: http://</a:t>
            </a:r>
            <a:r>
              <a:rPr lang="en-US" sz="1400" dirty="0" err="1" smtClean="0"/>
              <a:t>snpsaurus.com/nextrad</a:t>
            </a:r>
            <a:r>
              <a:rPr lang="en-US" sz="1400" dirty="0" smtClean="0"/>
              <a:t>-genotyping/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9444" y="304800"/>
            <a:ext cx="7917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enotyping-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y-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equencing (GBS)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0" y="990600"/>
            <a:ext cx="3352800" cy="338554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533400"/>
            <a:ext cx="3733800" cy="5714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</a:t>
            </a:r>
            <a:r>
              <a:rPr lang="en-US" sz="1600" dirty="0" smtClean="0">
                <a:solidFill>
                  <a:srgbClr val="000000"/>
                </a:solidFill>
              </a:rPr>
              <a:t>Compared to RAD, </a:t>
            </a:r>
            <a:r>
              <a:rPr lang="en-US" sz="1600" dirty="0" smtClean="0"/>
              <a:t>it has more simplified protocol, requiring less DNA, no </a:t>
            </a:r>
            <a:r>
              <a:rPr lang="en-US" sz="1600" dirty="0" err="1" smtClean="0"/>
              <a:t>sonication</a:t>
            </a:r>
            <a:r>
              <a:rPr lang="en-US" sz="1600" dirty="0" smtClean="0"/>
              <a:t> and size selection </a:t>
            </a:r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600" dirty="0" smtClean="0"/>
              <a:t> More widely used in </a:t>
            </a:r>
            <a:r>
              <a:rPr lang="en-US" sz="1600" dirty="0" smtClean="0"/>
              <a:t>plants </a:t>
            </a:r>
            <a:r>
              <a:rPr lang="en-US" sz="1600" dirty="0" smtClean="0"/>
              <a:t>with large genomes (e.g. barley, soybeans, maize, </a:t>
            </a:r>
            <a:r>
              <a:rPr lang="en-US" sz="1600" dirty="0" err="1" smtClean="0"/>
              <a:t>switchgrass</a:t>
            </a:r>
            <a:r>
              <a:rPr lang="en-US" sz="1600" dirty="0" smtClean="0"/>
              <a:t>, wheat, rice, grape, cacao etc.)</a:t>
            </a:r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600" dirty="0" smtClean="0"/>
              <a:t> Designed for lightly sequencing large number of markers and imputing the missing genotypes from the many reference genomes available</a:t>
            </a:r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600" dirty="0" smtClean="0"/>
              <a:t> Bioinformatics tools (e.g. </a:t>
            </a:r>
            <a:r>
              <a:rPr lang="en-US" sz="1600" dirty="0" smtClean="0"/>
              <a:t>TASSEL,</a:t>
            </a:r>
            <a:r>
              <a:rPr lang="en-US" sz="1600" dirty="0" smtClean="0"/>
              <a:t> UNEAK</a:t>
            </a:r>
            <a:r>
              <a:rPr lang="en-US" sz="1600" dirty="0" smtClean="0"/>
              <a:t>)</a:t>
            </a:r>
            <a:endParaRPr lang="en-US" sz="1600" dirty="0" smtClean="0"/>
          </a:p>
          <a:p>
            <a:pPr>
              <a:spcBef>
                <a:spcPts val="200"/>
              </a:spcBef>
            </a:pPr>
            <a:r>
              <a:rPr lang="en-US" sz="1600" dirty="0" smtClean="0"/>
              <a:t> </a:t>
            </a:r>
          </a:p>
          <a:p>
            <a:pPr>
              <a:spcBef>
                <a:spcPts val="200"/>
              </a:spcBef>
            </a:pPr>
            <a:endParaRPr lang="en-US" sz="1600" dirty="0" smtClean="0"/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600" dirty="0" smtClean="0"/>
              <a:t> Although </a:t>
            </a:r>
            <a:r>
              <a:rPr lang="en-US" sz="1600" dirty="0" smtClean="0"/>
              <a:t>with different adapters</a:t>
            </a:r>
            <a:r>
              <a:rPr lang="en-US" sz="1600" dirty="0" smtClean="0"/>
              <a:t>/barcodes and</a:t>
            </a:r>
            <a:r>
              <a:rPr lang="en-US" sz="1600" dirty="0" smtClean="0"/>
              <a:t> general workflows </a:t>
            </a:r>
            <a:r>
              <a:rPr lang="en-US" sz="1600" dirty="0" smtClean="0"/>
              <a:t>of library preparation, it is essentially very similar to RAD -&gt; it still shares most</a:t>
            </a:r>
            <a:r>
              <a:rPr lang="en-US" sz="1600" dirty="0" smtClean="0"/>
              <a:t> </a:t>
            </a:r>
            <a:r>
              <a:rPr lang="en-US" sz="1600" dirty="0" smtClean="0"/>
              <a:t>cons</a:t>
            </a:r>
            <a:r>
              <a:rPr lang="en-US" sz="1600" dirty="0" smtClean="0"/>
              <a:t> </a:t>
            </a:r>
            <a:r>
              <a:rPr lang="en-US" sz="1600" dirty="0" smtClean="0"/>
              <a:t>with </a:t>
            </a:r>
            <a:r>
              <a:rPr lang="en-US" sz="1600" dirty="0" smtClean="0"/>
              <a:t>RAD</a:t>
            </a:r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600" dirty="0" smtClean="0"/>
              <a:t> Light sequencing of many loci -&gt; low coverage &amp; more missing data -&gt; need a solid reference for alignment to infer nearby genotypes        </a:t>
            </a:r>
          </a:p>
          <a:p>
            <a:endParaRPr lang="en-US" sz="16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334000" y="40810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04072" y="5562600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/>
              <a:t>Most GBS relies on the use of </a:t>
            </a:r>
            <a:r>
              <a:rPr lang="en-US" sz="1400" dirty="0" err="1" smtClean="0"/>
              <a:t>methylation</a:t>
            </a:r>
            <a:r>
              <a:rPr lang="en-US" sz="1400" dirty="0" smtClean="0"/>
              <a:t>-sensitive restriction </a:t>
            </a:r>
            <a:r>
              <a:rPr lang="en-US" sz="1400" dirty="0" err="1" smtClean="0"/>
              <a:t>endonucleases</a:t>
            </a:r>
            <a:r>
              <a:rPr lang="en-US" sz="1400" dirty="0" smtClean="0"/>
              <a:t> (e.g., </a:t>
            </a:r>
            <a:r>
              <a:rPr lang="en-US" sz="1400" dirty="0" err="1" smtClean="0"/>
              <a:t>ApeKI</a:t>
            </a:r>
            <a:r>
              <a:rPr lang="en-US" sz="1400" dirty="0" smtClean="0"/>
              <a:t> for plants) to avoid repetitive regions of the genome, while targeting lower copy regions of the genome (http://</a:t>
            </a:r>
            <a:r>
              <a:rPr lang="en-US" sz="1400" dirty="0" err="1" smtClean="0"/>
              <a:t>www.igd.cornell.edu/index.cfm/page/GBS/gbsfaq.htm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49860" y="1084176"/>
            <a:ext cx="5184140" cy="12018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841844" y="2209800"/>
            <a:ext cx="331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0335"/>
            <a:ext cx="8454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Double-digest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enotyping-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y-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equencing (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ddGBS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200" y="1250086"/>
            <a:ext cx="3352800" cy="338554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792886"/>
            <a:ext cx="3733800" cy="4160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Share pros with single-digest GBS</a:t>
            </a: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200"/>
              </a:spcBef>
            </a:pPr>
            <a:endParaRPr lang="en-US" dirty="0" smtClean="0"/>
          </a:p>
          <a:p>
            <a:pPr>
              <a:spcBef>
                <a:spcPts val="200"/>
              </a:spcBef>
              <a:buFont typeface="Arial"/>
              <a:buChar char="•"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000000"/>
                </a:solidFill>
              </a:rPr>
              <a:t>Share cons with single-digest</a:t>
            </a:r>
            <a:r>
              <a:rPr lang="en-US" dirty="0" smtClean="0"/>
              <a:t> GBS</a:t>
            </a:r>
            <a:r>
              <a:rPr lang="en-US" sz="1400" dirty="0" smtClean="0"/>
              <a:t> </a:t>
            </a:r>
            <a:endParaRPr lang="en-US" sz="16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410200" y="4162563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04072" y="5257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Two enzyme digestion, forward </a:t>
            </a:r>
            <a:r>
              <a:rPr lang="en-US" dirty="0" err="1" smtClean="0"/>
              <a:t>barcoded</a:t>
            </a:r>
            <a:r>
              <a:rPr lang="en-US" dirty="0" smtClean="0"/>
              <a:t> adapter and reverse, common, Y-adapter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49860" y="942950"/>
            <a:ext cx="5107940" cy="12668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49860" y="2495340"/>
            <a:ext cx="5107940" cy="253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0688" y="304800"/>
            <a:ext cx="7917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Transcriptome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Sequencing (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RNAseq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for Marker Development)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figure-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6400"/>
            <a:ext cx="4858529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57800" y="12192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3329" y="838200"/>
            <a:ext cx="3733800" cy="569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700" dirty="0" smtClean="0">
                <a:solidFill>
                  <a:srgbClr val="000000"/>
                </a:solidFill>
              </a:rPr>
              <a:t>Targeting sequences and relative abundance of transcribed portion of the genomes</a:t>
            </a:r>
          </a:p>
          <a:p>
            <a:pPr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Easily generate</a:t>
            </a:r>
            <a:r>
              <a:rPr lang="en-US" sz="1700" dirty="0" smtClean="0">
                <a:solidFill>
                  <a:srgbClr val="000000"/>
                </a:solidFill>
              </a:rPr>
              <a:t> thousands to over </a:t>
            </a:r>
            <a:r>
              <a:rPr lang="en-US" sz="1700" dirty="0" smtClean="0">
                <a:solidFill>
                  <a:srgbClr val="000000"/>
                </a:solidFill>
              </a:rPr>
              <a:t>ten thousands</a:t>
            </a:r>
            <a:r>
              <a:rPr lang="en-US" sz="1700" dirty="0" smtClean="0">
                <a:solidFill>
                  <a:srgbClr val="000000"/>
                </a:solidFill>
              </a:rPr>
              <a:t> of markers </a:t>
            </a:r>
            <a:r>
              <a:rPr lang="en-US" sz="1700" dirty="0" smtClean="0">
                <a:solidFill>
                  <a:srgbClr val="000000"/>
                </a:solidFill>
              </a:rPr>
              <a:t>from </a:t>
            </a:r>
            <a:r>
              <a:rPr lang="en-US" sz="1700" dirty="0" smtClean="0">
                <a:solidFill>
                  <a:srgbClr val="000000"/>
                </a:solidFill>
              </a:rPr>
              <a:t>multiple </a:t>
            </a:r>
            <a:r>
              <a:rPr lang="en-US" sz="1700" dirty="0" smtClean="0">
                <a:solidFill>
                  <a:srgbClr val="000000"/>
                </a:solidFill>
              </a:rPr>
              <a:t>samples </a:t>
            </a:r>
          </a:p>
          <a:p>
            <a:pPr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Can serve as reference for marker selection for </a:t>
            </a:r>
            <a:r>
              <a:rPr lang="en-US" sz="1700" dirty="0" err="1" smtClean="0">
                <a:solidFill>
                  <a:srgbClr val="000000"/>
                </a:solidFill>
              </a:rPr>
              <a:t>exon</a:t>
            </a:r>
            <a:r>
              <a:rPr lang="en-US" sz="1700" dirty="0" smtClean="0">
                <a:solidFill>
                  <a:srgbClr val="000000"/>
                </a:solidFill>
              </a:rPr>
              <a:t> </a:t>
            </a:r>
            <a:r>
              <a:rPr lang="en-US" sz="1700" dirty="0" smtClean="0">
                <a:solidFill>
                  <a:srgbClr val="000000"/>
                </a:solidFill>
              </a:rPr>
              <a:t>captures   </a:t>
            </a:r>
            <a:endParaRPr lang="en-US" sz="17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700" dirty="0" smtClean="0">
              <a:solidFill>
                <a:srgbClr val="000000"/>
              </a:solidFill>
            </a:endParaRPr>
          </a:p>
          <a:p>
            <a:endParaRPr lang="en-US" sz="17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Require RNA samples</a:t>
            </a:r>
          </a:p>
          <a:p>
            <a:pPr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A</a:t>
            </a:r>
            <a:r>
              <a:rPr lang="en-US" sz="1700" dirty="0" smtClean="0"/>
              <a:t>lleles may vary in transcription level across genes, tissues and stages, and thus may generate inaccurate genotyping data</a:t>
            </a:r>
            <a:endParaRPr lang="en-US" sz="1700" dirty="0" smtClean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Library preparation expensive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Highly expressed genes dominate sequence data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700" dirty="0" smtClean="0">
                <a:solidFill>
                  <a:srgbClr val="000000"/>
                </a:solidFill>
              </a:rPr>
              <a:t> Not cost-effective for large scale phylogenomic or population genomic applications </a:t>
            </a:r>
            <a:r>
              <a:rPr lang="en-US" sz="1700" dirty="0" smtClean="0"/>
              <a:t>  </a:t>
            </a:r>
            <a:endParaRPr lang="en-US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33528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81000"/>
            <a:ext cx="8001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 – Multiplexed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Amplicon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Sequencing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57800" y="12192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838200"/>
            <a:ext cx="3733800" cy="5539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Metagenomics applications (e.g. 16S for investigating</a:t>
            </a:r>
            <a:r>
              <a:rPr lang="en-US" dirty="0" smtClean="0"/>
              <a:t> diversity and structure of complex microbial communities &amp; populations</a:t>
            </a:r>
            <a:r>
              <a:rPr lang="en-US" dirty="0" smtClean="0">
                <a:solidFill>
                  <a:srgbClr val="000000"/>
                </a:solidFill>
              </a:rPr>
              <a:t>) 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Cost-effective for targeting a small number of loci from large number of samples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For very large genomes (</a:t>
            </a:r>
            <a:r>
              <a:rPr lang="en-US" dirty="0" err="1" smtClean="0">
                <a:solidFill>
                  <a:srgbClr val="000000"/>
                </a:solidFill>
              </a:rPr>
              <a:t>eg</a:t>
            </a:r>
            <a:r>
              <a:rPr lang="en-US" dirty="0" smtClean="0">
                <a:solidFill>
                  <a:srgbClr val="000000"/>
                </a:solidFill>
              </a:rPr>
              <a:t>. &gt;100Gb), </a:t>
            </a:r>
            <a:r>
              <a:rPr lang="en-US" dirty="0" err="1" smtClean="0">
                <a:solidFill>
                  <a:srgbClr val="000000"/>
                </a:solidFill>
              </a:rPr>
              <a:t>amplicon</a:t>
            </a:r>
            <a:r>
              <a:rPr lang="en-US" dirty="0" smtClean="0">
                <a:solidFill>
                  <a:srgbClr val="000000"/>
                </a:solidFill>
              </a:rPr>
              <a:t> sequencing may be the only/best option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Primer design and optimizing PCR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For homemade protocol: d</a:t>
            </a:r>
            <a:r>
              <a:rPr lang="en-US" dirty="0" smtClean="0"/>
              <a:t>ifficulty of scaling PCR to the capacity of NGS platforms</a:t>
            </a:r>
            <a:r>
              <a:rPr lang="en-US" dirty="0" smtClean="0">
                <a:solidFill>
                  <a:srgbClr val="000000"/>
                </a:solidFill>
              </a:rPr>
              <a:t> - very labor intensive / costly beyond a few loci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45382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22401" y="1819825"/>
            <a:ext cx="4290786" cy="3562350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 rot="5400000">
            <a:off x="2516918" y="5535305"/>
            <a:ext cx="30175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208212" y="5774843"/>
            <a:ext cx="106838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NGS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3186" y="1355243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The simplest version of </a:t>
            </a:r>
            <a:r>
              <a:rPr lang="en-US" sz="1600" b="1" dirty="0" err="1" smtClean="0">
                <a:solidFill>
                  <a:srgbClr val="000000"/>
                </a:solidFill>
              </a:rPr>
              <a:t>amplicon</a:t>
            </a:r>
            <a:r>
              <a:rPr lang="en-US" sz="1600" b="1" dirty="0" smtClean="0">
                <a:solidFill>
                  <a:srgbClr val="000000"/>
                </a:solidFill>
              </a:rPr>
              <a:t> sequencing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"/>
            <a:ext cx="7917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 –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rimer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xtension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apture (PEC)</a:t>
            </a:r>
          </a:p>
          <a:p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12192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838200"/>
            <a:ext cx="3733800" cy="6093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smtClean="0"/>
              <a:t> </a:t>
            </a:r>
            <a:r>
              <a:rPr lang="en-US" dirty="0" smtClean="0"/>
              <a:t>The PEC procedure is particularly well suited for enrichment of smaller genomic regions (complete </a:t>
            </a:r>
            <a:r>
              <a:rPr lang="en-US" dirty="0" err="1" smtClean="0"/>
              <a:t>mtgenome</a:t>
            </a:r>
            <a:r>
              <a:rPr lang="en-US" dirty="0" smtClean="0"/>
              <a:t> and a few nuclear loci) from highly degraded DNA samples, as is commonly retrieved from historical or ancient specimens</a:t>
            </a:r>
          </a:p>
          <a:p>
            <a:pPr>
              <a:buFont typeface="Arial"/>
              <a:buChar char="•"/>
            </a:pPr>
            <a:r>
              <a:rPr lang="en-US" dirty="0" smtClean="0"/>
              <a:t> Require an initial investment in stocks of targeted probes that can then be used on large collections of samples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Share</a:t>
            </a:r>
            <a:r>
              <a:rPr lang="en-US" dirty="0" smtClean="0">
                <a:solidFill>
                  <a:srgbClr val="000000"/>
                </a:solidFill>
              </a:rPr>
              <a:t> issues </a:t>
            </a:r>
            <a:r>
              <a:rPr lang="en-US" dirty="0" smtClean="0">
                <a:solidFill>
                  <a:srgbClr val="000000"/>
                </a:solidFill>
              </a:rPr>
              <a:t>with multiplexed </a:t>
            </a:r>
            <a:r>
              <a:rPr lang="en-US" dirty="0" err="1" smtClean="0">
                <a:solidFill>
                  <a:srgbClr val="000000"/>
                </a:solidFill>
              </a:rPr>
              <a:t>amplicon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sequencing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Synthesis of many </a:t>
            </a:r>
            <a:r>
              <a:rPr lang="en-US" dirty="0" err="1" smtClean="0">
                <a:solidFill>
                  <a:srgbClr val="000000"/>
                </a:solidFill>
              </a:rPr>
              <a:t>biotinylated</a:t>
            </a:r>
            <a:r>
              <a:rPr lang="en-US" dirty="0" smtClean="0">
                <a:solidFill>
                  <a:srgbClr val="000000"/>
                </a:solidFill>
              </a:rPr>
              <a:t> primers is not cheap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Not necessary for high </a:t>
            </a:r>
            <a:r>
              <a:rPr lang="en-US" dirty="0" smtClean="0">
                <a:solidFill>
                  <a:srgbClr val="000000"/>
                </a:solidFill>
              </a:rPr>
              <a:t>quality DNA </a:t>
            </a:r>
            <a:r>
              <a:rPr lang="en-US" dirty="0" smtClean="0">
                <a:solidFill>
                  <a:srgbClr val="000000"/>
                </a:solidFill>
              </a:rPr>
              <a:t>samples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 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 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42672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2059718" y="5944330"/>
            <a:ext cx="30175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927794" y="2468599"/>
            <a:ext cx="2949006" cy="38834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90500" y="1117600"/>
            <a:ext cx="4686300" cy="1295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93688" y="914400"/>
            <a:ext cx="1955800" cy="203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2900" y="2468599"/>
            <a:ext cx="1737294" cy="3785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/>
            <a:r>
              <a:rPr lang="en-US" sz="1200" dirty="0" smtClean="0"/>
              <a:t>Anneal to </a:t>
            </a:r>
            <a:r>
              <a:rPr lang="en-US" sz="1200" dirty="0" err="1" smtClean="0"/>
              <a:t>biotinylated</a:t>
            </a:r>
            <a:r>
              <a:rPr lang="en-US" sz="1200" dirty="0" smtClean="0"/>
              <a:t> </a:t>
            </a:r>
          </a:p>
          <a:p>
            <a:pPr marL="400050" indent="-400050"/>
            <a:r>
              <a:rPr lang="en-US" sz="1200" dirty="0" smtClean="0"/>
              <a:t>Primers</a:t>
            </a:r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r>
              <a:rPr lang="en-US" sz="1200" dirty="0" smtClean="0"/>
              <a:t>A single </a:t>
            </a:r>
            <a:r>
              <a:rPr lang="en-US" sz="1200" dirty="0" err="1" smtClean="0"/>
              <a:t>Taq</a:t>
            </a:r>
            <a:r>
              <a:rPr lang="en-US" sz="1200" dirty="0" smtClean="0"/>
              <a:t> DNA</a:t>
            </a:r>
          </a:p>
          <a:p>
            <a:pPr marL="400050" indent="-400050"/>
            <a:r>
              <a:rPr lang="en-US" sz="1200" dirty="0" smtClean="0"/>
              <a:t>polymerase extension</a:t>
            </a:r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endParaRPr lang="en-US" sz="1200" dirty="0" smtClean="0"/>
          </a:p>
          <a:p>
            <a:pPr marL="400050" indent="-400050"/>
            <a:r>
              <a:rPr lang="en-US" sz="1200" dirty="0" smtClean="0"/>
              <a:t>Captured by</a:t>
            </a:r>
          </a:p>
          <a:p>
            <a:pPr marL="400050" indent="-400050"/>
            <a:r>
              <a:rPr lang="en-US" sz="1200" dirty="0" err="1" smtClean="0"/>
              <a:t>streptavidin</a:t>
            </a:r>
            <a:r>
              <a:rPr lang="en-US" sz="1200" dirty="0" smtClean="0"/>
              <a:t>-coated </a:t>
            </a:r>
          </a:p>
          <a:p>
            <a:pPr marL="400050" indent="-400050"/>
            <a:r>
              <a:rPr lang="en-US" sz="1200" dirty="0" smtClean="0"/>
              <a:t>magnetic beads</a:t>
            </a:r>
          </a:p>
          <a:p>
            <a:pPr marL="400050" indent="-400050">
              <a:buAutoNum type="romanLcPeriod"/>
            </a:pPr>
            <a:endParaRPr lang="en-US" dirty="0" smtClean="0"/>
          </a:p>
          <a:p>
            <a:pPr marL="400050" indent="-400050"/>
            <a:r>
              <a:rPr lang="en-US" sz="1200" dirty="0" smtClean="0"/>
              <a:t>Elution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066800"/>
            <a:ext cx="8229600" cy="5334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-"/>
            </a:pPr>
            <a:endParaRPr lang="en-US" sz="2400" dirty="0" smtClean="0"/>
          </a:p>
          <a:p>
            <a:pPr>
              <a:lnSpc>
                <a:spcPct val="80000"/>
              </a:lnSpc>
              <a:buFontTx/>
              <a:buChar char="-"/>
            </a:pPr>
            <a:endParaRPr lang="en-US" sz="2400" dirty="0" smtClean="0"/>
          </a:p>
          <a:p>
            <a:pPr>
              <a:lnSpc>
                <a:spcPct val="80000"/>
              </a:lnSpc>
              <a:buNone/>
            </a:pPr>
            <a:endParaRPr lang="en-US" sz="2400" dirty="0" smtClean="0"/>
          </a:p>
          <a:p>
            <a:pPr>
              <a:lnSpc>
                <a:spcPct val="80000"/>
              </a:lnSpc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smtClean="0"/>
              <a:t>                          </a:t>
            </a:r>
            <a:r>
              <a:rPr lang="en-US" sz="1200" dirty="0" smtClean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1600" y="1041767"/>
            <a:ext cx="3733800" cy="5773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Agilent Custom SureSelect microarray 1M or 244K format</a:t>
            </a:r>
          </a:p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lnSpc>
                <a:spcPts val="176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Low </a:t>
            </a:r>
            <a:r>
              <a:rPr lang="en-US" sz="1600" dirty="0" smtClean="0">
                <a:solidFill>
                  <a:srgbClr val="000000"/>
                </a:solidFill>
              </a:rPr>
              <a:t>cost: </a:t>
            </a:r>
            <a:r>
              <a:rPr lang="en-US" sz="1600" dirty="0" smtClean="0">
                <a:solidFill>
                  <a:srgbClr val="000000"/>
                </a:solidFill>
              </a:rPr>
              <a:t>~750USD for each 1M-feature array</a:t>
            </a:r>
          </a:p>
          <a:p>
            <a:pPr>
              <a:lnSpc>
                <a:spcPts val="176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Suitable for small-scale phylogenomic and population genomic </a:t>
            </a:r>
            <a:r>
              <a:rPr lang="en-US" sz="1600" dirty="0" smtClean="0">
                <a:solidFill>
                  <a:srgbClr val="000000"/>
                </a:solidFill>
              </a:rPr>
              <a:t>studies</a:t>
            </a:r>
          </a:p>
          <a:p>
            <a:pPr>
              <a:lnSpc>
                <a:spcPts val="176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High probe tiling density/direct control over probe design</a:t>
            </a:r>
          </a:p>
          <a:p>
            <a:pPr>
              <a:lnSpc>
                <a:spcPts val="1760"/>
              </a:lnSpc>
              <a:spcAft>
                <a:spcPts val="600"/>
              </a:spcAft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Need </a:t>
            </a:r>
            <a:r>
              <a:rPr lang="en-US" sz="1600" dirty="0" smtClean="0">
                <a:solidFill>
                  <a:srgbClr val="000000"/>
                </a:solidFill>
              </a:rPr>
              <a:t>a reference for probe design (also true for other types of hybridization-based methods.)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Low </a:t>
            </a:r>
            <a:r>
              <a:rPr lang="en-US" sz="1600" dirty="0" smtClean="0">
                <a:solidFill>
                  <a:srgbClr val="000000"/>
                </a:solidFill>
              </a:rPr>
              <a:t>capture </a:t>
            </a:r>
            <a:r>
              <a:rPr lang="en-US" sz="1600" dirty="0" smtClean="0">
                <a:solidFill>
                  <a:srgbClr val="000000"/>
                </a:solidFill>
              </a:rPr>
              <a:t>efficiency</a:t>
            </a: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Probe length short (60bp)</a:t>
            </a:r>
            <a:endParaRPr lang="en-US" sz="1600" dirty="0" smtClean="0">
              <a:solidFill>
                <a:srgbClr val="000000"/>
              </a:solidFill>
            </a:endParaRP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Need special equipments </a:t>
            </a:r>
            <a:r>
              <a:rPr lang="en-US" sz="1600" dirty="0" smtClean="0">
                <a:solidFill>
                  <a:srgbClr val="000000"/>
                </a:solidFill>
              </a:rPr>
              <a:t>(hybridization chamber, gasket slides, oven, etc.)</a:t>
            </a:r>
            <a:endParaRPr lang="en-US" sz="1600" dirty="0" smtClean="0">
              <a:solidFill>
                <a:srgbClr val="000000"/>
              </a:solidFill>
            </a:endParaRP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Not </a:t>
            </a:r>
            <a:r>
              <a:rPr lang="en-US" sz="1600" dirty="0" smtClean="0">
                <a:solidFill>
                  <a:srgbClr val="000000"/>
                </a:solidFill>
              </a:rPr>
              <a:t>cost-effective </a:t>
            </a:r>
            <a:r>
              <a:rPr lang="en-US" sz="1600" dirty="0" smtClean="0">
                <a:solidFill>
                  <a:srgbClr val="000000"/>
                </a:solidFill>
              </a:rPr>
              <a:t>for surveying large number of samples</a:t>
            </a: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Need</a:t>
            </a:r>
            <a:r>
              <a:rPr lang="en-US" sz="1600" dirty="0" smtClean="0">
                <a:solidFill>
                  <a:srgbClr val="000000"/>
                </a:solidFill>
              </a:rPr>
              <a:t> large </a:t>
            </a:r>
            <a:r>
              <a:rPr lang="en-US" sz="1600" dirty="0" smtClean="0">
                <a:solidFill>
                  <a:srgbClr val="000000"/>
                </a:solidFill>
              </a:rPr>
              <a:t>amount of input DNA (20ug/array) and Cot-1 DNA (50ug/ul)</a:t>
            </a:r>
          </a:p>
          <a:p>
            <a:pPr>
              <a:lnSpc>
                <a:spcPts val="1760"/>
              </a:lnSpc>
              <a:spcAft>
                <a:spcPts val="3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Complicated workflow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257800" y="1535668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257800" y="35476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304800"/>
            <a:ext cx="830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 – Microarray-based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246" y="2667000"/>
            <a:ext cx="3983754" cy="38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228600" y="1143001"/>
            <a:ext cx="4876800" cy="1524000"/>
            <a:chOff x="1677591" y="1587500"/>
            <a:chExt cx="4800600" cy="134111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1677591" y="1587500"/>
              <a:ext cx="4800600" cy="117711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752600" y="2667000"/>
              <a:ext cx="32766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Nature Protocol  2009 4:960-974. </a:t>
              </a:r>
              <a:endParaRPr lang="en-US" sz="11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52400" y="4419600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60bp probes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1004714" y="2272506"/>
            <a:ext cx="2976953" cy="435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029200" y="1066800"/>
            <a:ext cx="3886200" cy="523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For non-model systems</a:t>
            </a:r>
            <a:r>
              <a:rPr lang="en-US" sz="1600" dirty="0" smtClean="0">
                <a:latin typeface="Arial"/>
                <a:cs typeface="Arial"/>
              </a:rPr>
              <a:t>: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Agilent SureSelect XT/XT2 Custom kits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NimbleGen</a:t>
            </a:r>
            <a:r>
              <a:rPr lang="en-US" sz="1400" dirty="0" smtClean="0">
                <a:solidFill>
                  <a:srgbClr val="000000"/>
                </a:solidFill>
              </a:rPr>
              <a:t> SeqCap EZ Developer kits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MYcroarray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mybaits</a:t>
            </a:r>
            <a:r>
              <a:rPr lang="en-US" sz="1400" dirty="0" smtClean="0">
                <a:solidFill>
                  <a:srgbClr val="000000"/>
                </a:solidFill>
              </a:rPr>
              <a:t> kits</a:t>
            </a:r>
          </a:p>
          <a:p>
            <a:endParaRPr lang="en-US" sz="1600" b="1" dirty="0" smtClean="0">
              <a:latin typeface="Arial"/>
              <a:cs typeface="Arial"/>
            </a:endParaRPr>
          </a:p>
          <a:p>
            <a:r>
              <a:rPr lang="en-US" sz="1600" b="1" dirty="0" smtClean="0">
                <a:latin typeface="Arial"/>
                <a:cs typeface="Arial"/>
              </a:rPr>
              <a:t> </a:t>
            </a: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smtClean="0">
                <a:solidFill>
                  <a:srgbClr val="000000"/>
                </a:solidFill>
              </a:rPr>
              <a:t>Target size large (e.g. up to 200 Mb for </a:t>
            </a:r>
            <a:r>
              <a:rPr lang="en-US" sz="1600" dirty="0" err="1" smtClean="0">
                <a:solidFill>
                  <a:srgbClr val="000000"/>
                </a:solidFill>
              </a:rPr>
              <a:t>NimbleGen</a:t>
            </a:r>
            <a:r>
              <a:rPr lang="en-US" sz="1600" dirty="0" smtClean="0">
                <a:solidFill>
                  <a:srgbClr val="000000"/>
                </a:solidFill>
              </a:rPr>
              <a:t>)</a:t>
            </a: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Low</a:t>
            </a:r>
            <a:r>
              <a:rPr lang="en-US" sz="1600" dirty="0" smtClean="0">
                <a:solidFill>
                  <a:srgbClr val="000000"/>
                </a:solidFill>
              </a:rPr>
              <a:t> amount of input </a:t>
            </a:r>
            <a:r>
              <a:rPr lang="en-US" sz="1600" dirty="0" smtClean="0">
                <a:solidFill>
                  <a:srgbClr val="000000"/>
                </a:solidFill>
              </a:rPr>
              <a:t>DNA and Cot-1 DNA </a:t>
            </a: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High level of multiplexing (&gt;50)</a:t>
            </a: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Suitable for large-scale population genomic projects (</a:t>
            </a:r>
            <a:r>
              <a:rPr lang="en-US" sz="1600" dirty="0" err="1" smtClean="0">
                <a:solidFill>
                  <a:srgbClr val="000000"/>
                </a:solidFill>
              </a:rPr>
              <a:t>NimbleGen</a:t>
            </a:r>
            <a:r>
              <a:rPr lang="en-US" sz="1600" dirty="0" smtClean="0">
                <a:solidFill>
                  <a:srgbClr val="000000"/>
                </a:solidFill>
              </a:rPr>
              <a:t>) or phylogenomic projects (</a:t>
            </a:r>
            <a:r>
              <a:rPr lang="en-US" sz="1600" dirty="0" err="1" smtClean="0">
                <a:solidFill>
                  <a:srgbClr val="000000"/>
                </a:solidFill>
              </a:rPr>
              <a:t>MyBait</a:t>
            </a:r>
            <a:r>
              <a:rPr lang="en-US" sz="1600" dirty="0" smtClean="0">
                <a:solidFill>
                  <a:srgbClr val="000000"/>
                </a:solidFill>
              </a:rPr>
              <a:t>) </a:t>
            </a:r>
            <a:endParaRPr lang="en-US" sz="1600" dirty="0" smtClean="0">
              <a:solidFill>
                <a:srgbClr val="000000"/>
              </a:solidFill>
            </a:endParaRP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High </a:t>
            </a:r>
            <a:r>
              <a:rPr lang="en-US" sz="1600" dirty="0" smtClean="0">
                <a:solidFill>
                  <a:srgbClr val="000000"/>
                </a:solidFill>
              </a:rPr>
              <a:t>capture efficiency </a:t>
            </a: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Automation friendly (</a:t>
            </a:r>
            <a:r>
              <a:rPr lang="en-US" sz="1600" dirty="0" smtClean="0"/>
              <a:t>no special equipments needed</a:t>
            </a:r>
            <a:r>
              <a:rPr lang="en-US" sz="1600" dirty="0" smtClean="0">
                <a:solidFill>
                  <a:srgbClr val="000000"/>
                </a:solidFill>
              </a:rPr>
              <a:t>)</a:t>
            </a:r>
          </a:p>
          <a:p>
            <a:pPr>
              <a:spcAft>
                <a:spcPts val="600"/>
              </a:spcAft>
            </a:pPr>
            <a:endParaRPr lang="en-US" sz="1600" b="1" dirty="0" smtClean="0">
              <a:latin typeface="Arial"/>
              <a:cs typeface="Arial"/>
            </a:endParaRP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High initial investment (kits are more expensive than array captures)</a:t>
            </a:r>
          </a:p>
          <a:p>
            <a:pPr>
              <a:lnSpc>
                <a:spcPts val="1500"/>
              </a:lnSpc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Not cost-effective for multiple, small-scale population genomic projects when distinct target sets/design is required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5181600" y="20574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5181600" y="48006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" y="304800"/>
            <a:ext cx="868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 - In-solution-based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04800" y="3886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60bp </a:t>
            </a:r>
          </a:p>
          <a:p>
            <a:r>
              <a:rPr lang="en-US" sz="1200" dirty="0" smtClean="0"/>
              <a:t>unlabeled </a:t>
            </a:r>
          </a:p>
          <a:p>
            <a:r>
              <a:rPr lang="en-US" sz="1200" dirty="0" smtClean="0"/>
              <a:t>DNA probes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3886200" y="3697069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55-180bp </a:t>
            </a:r>
          </a:p>
          <a:p>
            <a:r>
              <a:rPr lang="en-US" sz="1200" dirty="0" smtClean="0"/>
              <a:t>biotinlylated RNA/DNA probes</a:t>
            </a:r>
            <a:endParaRPr lang="en-US" sz="1200" dirty="0"/>
          </a:p>
        </p:txBody>
      </p:sp>
      <p:cxnSp>
        <p:nvCxnSpPr>
          <p:cNvPr id="26" name="Straight Arrow Connector 25"/>
          <p:cNvCxnSpPr/>
          <p:nvPr/>
        </p:nvCxnSpPr>
        <p:spPr>
          <a:xfrm rot="16200000" flipH="1">
            <a:off x="832579" y="4533902"/>
            <a:ext cx="344270" cy="228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4009232" y="4581636"/>
            <a:ext cx="344270" cy="13313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304799" y="1261646"/>
            <a:ext cx="4397422" cy="1131969"/>
            <a:chOff x="326978" y="4341731"/>
            <a:chExt cx="4397422" cy="1131969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326978" y="4341731"/>
              <a:ext cx="4397422" cy="1055769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326978" y="5334000"/>
              <a:ext cx="1993900" cy="139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53000" y="2350532"/>
            <a:ext cx="4038600" cy="3924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Cheap (e.g. 5K loci</a:t>
            </a:r>
            <a:r>
              <a:rPr lang="en-US" dirty="0" smtClean="0">
                <a:solidFill>
                  <a:srgbClr val="000000"/>
                </a:solidFill>
              </a:rPr>
              <a:t> kits cost about $700</a:t>
            </a:r>
            <a:r>
              <a:rPr lang="en-US" dirty="0" smtClean="0">
                <a:solidFill>
                  <a:srgbClr val="000000"/>
                </a:solidFill>
              </a:rPr>
              <a:t>).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No need for marker selection and probe design: 4K loci known to work for birds &amp; reptiles, 2-3k loci in mammals, and up to 1k loci in amphibians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Shown to be robust for resolving both shallow and deep phylogenies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Might not work well for heavily degraded samples (historic DNA) since it </a:t>
            </a:r>
            <a:r>
              <a:rPr lang="en-US" dirty="0" smtClean="0">
                <a:solidFill>
                  <a:srgbClr val="000000"/>
                </a:solidFill>
              </a:rPr>
              <a:t>requires genomic libraries with relatively </a:t>
            </a:r>
            <a:r>
              <a:rPr lang="en-US" dirty="0" smtClean="0">
                <a:solidFill>
                  <a:srgbClr val="000000"/>
                </a:solidFill>
              </a:rPr>
              <a:t>large inserts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 smtClean="0">
                <a:solidFill>
                  <a:srgbClr val="000000"/>
                </a:solidFill>
              </a:rPr>
              <a:t>&gt;500bp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05400" y="19812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05400" y="46144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800600" y="5367754"/>
            <a:ext cx="40386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304800"/>
            <a:ext cx="899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 -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Ultraconserved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Elements (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UCEs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) Capture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21287" y="914400"/>
            <a:ext cx="4046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endParaRPr lang="en-US" sz="1400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Mycroarray</a:t>
            </a: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</a:rPr>
              <a:t>MYbaits-UCEs</a:t>
            </a:r>
            <a:r>
              <a:rPr lang="en-US" sz="1600" dirty="0" smtClean="0">
                <a:solidFill>
                  <a:srgbClr val="000000"/>
                </a:solidFill>
              </a:rPr>
              <a:t> kits  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dirty="0" err="1" smtClean="0"/>
              <a:t>RapidGenomics</a:t>
            </a:r>
            <a:r>
              <a:rPr lang="en-US" sz="1600" dirty="0" smtClean="0"/>
              <a:t> (outsourcing your samples)</a:t>
            </a:r>
            <a:endParaRPr lang="en-US" sz="16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38200" y="2286000"/>
            <a:ext cx="3052361" cy="4267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52400" y="1043464"/>
            <a:ext cx="4724400" cy="1178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81000"/>
            <a:ext cx="7391400" cy="1143000"/>
          </a:xfrm>
        </p:spPr>
        <p:txBody>
          <a:bodyPr>
            <a:noAutofit/>
          </a:bodyPr>
          <a:lstStyle/>
          <a:p>
            <a:pPr algn="ctr" defTabSz="457200"/>
            <a:r>
              <a:rPr lang="en-US" sz="2400" dirty="0" smtClean="0">
                <a:solidFill>
                  <a:schemeClr val="tx1"/>
                </a:solidFill>
              </a:rPr>
              <a:t>Genome Comparison of Museum Collections to Detect Micro-Evolutionary and Demographic Response to Recent Climate Change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134268" y="1752600"/>
            <a:ext cx="4648200" cy="1447800"/>
            <a:chOff x="1219200" y="1981200"/>
            <a:chExt cx="6734810" cy="1838325"/>
          </a:xfrm>
        </p:grpSpPr>
        <p:pic>
          <p:nvPicPr>
            <p:cNvPr id="23" name="Picture 46" descr="alpinus skins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19200" y="1990725"/>
              <a:ext cx="2430675" cy="1823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56" descr="alpinechipmunk1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57800" y="1981200"/>
              <a:ext cx="2696210" cy="183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Left-Right Arrow 24"/>
            <p:cNvSpPr/>
            <p:nvPr/>
          </p:nvSpPr>
          <p:spPr>
            <a:xfrm>
              <a:off x="3810000" y="2667000"/>
              <a:ext cx="1219200" cy="457200"/>
            </a:xfrm>
            <a:prstGeom prst="left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62000" y="3323272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Questions:</a:t>
            </a:r>
          </a:p>
          <a:p>
            <a:r>
              <a:rPr lang="en-US" sz="2000" dirty="0" smtClean="0"/>
              <a:t>Detect genetic signature of positive selection</a:t>
            </a:r>
            <a:r>
              <a:rPr lang="en-US" sz="2000" dirty="0" smtClean="0"/>
              <a:t> =&gt; coding </a:t>
            </a:r>
            <a:r>
              <a:rPr lang="en-US" sz="2000" dirty="0" smtClean="0"/>
              <a:t>sequences</a:t>
            </a:r>
          </a:p>
          <a:p>
            <a:r>
              <a:rPr lang="en-US" sz="2000" dirty="0" smtClean="0"/>
              <a:t>Demographic inference</a:t>
            </a:r>
            <a:r>
              <a:rPr lang="en-US" sz="2000" dirty="0" smtClean="0"/>
              <a:t> =&gt; non</a:t>
            </a:r>
            <a:r>
              <a:rPr lang="en-US" sz="2000" dirty="0" smtClean="0"/>
              <a:t>-coding sequences</a:t>
            </a:r>
          </a:p>
          <a:p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762000" y="4514671"/>
            <a:ext cx="5715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Samples:</a:t>
            </a:r>
          </a:p>
          <a:p>
            <a:r>
              <a:rPr lang="en-US" sz="2000" dirty="0" smtClean="0"/>
              <a:t>Historic vs Modern (time series data) 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   </a:t>
            </a:r>
          </a:p>
          <a:p>
            <a:r>
              <a:rPr lang="en-US" sz="2000" dirty="0" smtClean="0"/>
              <a:t>  </a:t>
            </a:r>
          </a:p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62000" y="5410200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Approaches:</a:t>
            </a:r>
          </a:p>
          <a:p>
            <a:r>
              <a:rPr lang="en-US" sz="2000" b="1" dirty="0" smtClean="0"/>
              <a:t>Exon capture + NGS </a:t>
            </a:r>
            <a:r>
              <a:rPr lang="en-US" sz="2000" dirty="0" smtClean="0"/>
              <a:t>for a population-level, genome-wide scan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6200" y="1066800"/>
            <a:ext cx="5029200" cy="1663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29200" y="2167354"/>
            <a:ext cx="3810000" cy="455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dirty="0" smtClean="0"/>
              <a:t>Target 500 loci across vertebrates (fewer loci for more samples with deeper coverage)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Captured genomic fragments contain both conserved regions (but not ultra-conserved) and variable (flanking) regions so it is robust for resolving both deep- and shallow-phylogenies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 A more densely-tiled probes to represent several relevant lineages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Collaboration (you send them DNA and you get trees back)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Technical and </a:t>
            </a:r>
            <a:r>
              <a:rPr lang="en-US" dirty="0" err="1" smtClean="0">
                <a:solidFill>
                  <a:srgbClr val="000000"/>
                </a:solidFill>
              </a:rPr>
              <a:t>bioinformatic</a:t>
            </a:r>
            <a:r>
              <a:rPr lang="en-US" dirty="0" smtClean="0">
                <a:solidFill>
                  <a:srgbClr val="000000"/>
                </a:solidFill>
              </a:rPr>
              <a:t> pipelines not </a:t>
            </a:r>
            <a:r>
              <a:rPr lang="en-US" dirty="0" smtClean="0">
                <a:solidFill>
                  <a:srgbClr val="000000"/>
                </a:solidFill>
              </a:rPr>
              <a:t>available (?)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05400" y="1874222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05400" y="57912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29200" y="5466975"/>
            <a:ext cx="40386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251936"/>
            <a:ext cx="899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Enrichment-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nchored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H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ybrid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nrichment (AHE)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64125" y="1481554"/>
            <a:ext cx="3390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http://</a:t>
            </a:r>
            <a:r>
              <a:rPr lang="en-US" sz="1400" dirty="0" err="1" smtClean="0">
                <a:solidFill>
                  <a:srgbClr val="000000"/>
                </a:solidFill>
              </a:rPr>
              <a:t>anchoredphylogeny.com</a:t>
            </a:r>
            <a:r>
              <a:rPr lang="en-US" sz="1400" dirty="0" smtClean="0">
                <a:solidFill>
                  <a:srgbClr val="000000"/>
                </a:solidFill>
              </a:rPr>
              <a:t>/training/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105400" y="1143000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Center for anchored </a:t>
            </a:r>
            <a:r>
              <a:rPr lang="en-US" sz="1600" dirty="0" err="1" smtClean="0"/>
              <a:t>phylogenomics</a:t>
            </a:r>
            <a:endParaRPr lang="en-US" sz="16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990600" y="2743200"/>
            <a:ext cx="2819400" cy="394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53000" y="1664732"/>
            <a:ext cx="373380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Low cost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Very high enrichment efficiency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Highly robust for both shallow and deep-level phylogenies (up to 200 loci with hundreds of samples)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Biotinylated</a:t>
            </a:r>
            <a:r>
              <a:rPr lang="en-US" dirty="0" smtClean="0">
                <a:solidFill>
                  <a:srgbClr val="000000"/>
                </a:solidFill>
              </a:rPr>
              <a:t> baits are easy to re-generate and once generated, they can be used for many projects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29200" y="1307068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029200" y="42334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953000" y="4484132"/>
            <a:ext cx="37338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Prior knowledge for the PCR loci (a lot of primer design)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Labor-intensive for doing and optimizing a lot of independent PCR reactions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" y="2438400"/>
            <a:ext cx="4305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Molecular Ecology Resources (2014) 14, 1000–1010</a:t>
            </a:r>
            <a:endParaRPr lang="en-US" sz="11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503224" y="3010547"/>
            <a:ext cx="4190588" cy="3289578"/>
            <a:chOff x="685800" y="457200"/>
            <a:chExt cx="7848600" cy="6161088"/>
          </a:xfrm>
        </p:grpSpPr>
        <p:grpSp>
          <p:nvGrpSpPr>
            <p:cNvPr id="23" name="Group 65"/>
            <p:cNvGrpSpPr/>
            <p:nvPr/>
          </p:nvGrpSpPr>
          <p:grpSpPr>
            <a:xfrm>
              <a:off x="685800" y="457200"/>
              <a:ext cx="7848600" cy="6161088"/>
              <a:chOff x="609600" y="457200"/>
              <a:chExt cx="7848600" cy="6161088"/>
            </a:xfrm>
          </p:grpSpPr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981200" y="990600"/>
                <a:ext cx="1676400" cy="703263"/>
              </a:xfrm>
              <a:prstGeom prst="rect">
                <a:avLst/>
              </a:prstGeom>
              <a:noFill/>
            </p:spPr>
          </p:pic>
          <p:pic>
            <p:nvPicPr>
              <p:cNvPr id="26" name="Picture 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62000" y="1752600"/>
                <a:ext cx="1752600" cy="693738"/>
              </a:xfrm>
              <a:prstGeom prst="rect">
                <a:avLst/>
              </a:prstGeom>
              <a:noFill/>
            </p:spPr>
          </p:pic>
          <p:pic>
            <p:nvPicPr>
              <p:cNvPr id="27" name="Picture 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828800" y="2514600"/>
                <a:ext cx="1981200" cy="409575"/>
              </a:xfrm>
              <a:prstGeom prst="rect">
                <a:avLst/>
              </a:prstGeom>
              <a:noFill/>
            </p:spPr>
          </p:pic>
          <p:pic>
            <p:nvPicPr>
              <p:cNvPr id="28" name="Picture 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09600" y="3124200"/>
                <a:ext cx="1828800" cy="542925"/>
              </a:xfrm>
              <a:prstGeom prst="rect">
                <a:avLst/>
              </a:prstGeom>
              <a:noFill/>
            </p:spPr>
          </p:pic>
          <p:pic>
            <p:nvPicPr>
              <p:cNvPr id="29" name="Picture 8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410200" y="457200"/>
                <a:ext cx="2209800" cy="379413"/>
              </a:xfrm>
              <a:prstGeom prst="rect">
                <a:avLst/>
              </a:prstGeom>
              <a:noFill/>
            </p:spPr>
          </p:pic>
          <p:pic>
            <p:nvPicPr>
              <p:cNvPr id="30" name="Picture 9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419600" y="990600"/>
                <a:ext cx="1981200" cy="646113"/>
              </a:xfrm>
              <a:prstGeom prst="rect">
                <a:avLst/>
              </a:prstGeom>
              <a:noFill/>
            </p:spPr>
          </p:pic>
          <p:pic>
            <p:nvPicPr>
              <p:cNvPr id="31" name="Picture 10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181600" y="1828800"/>
                <a:ext cx="1981200" cy="647700"/>
              </a:xfrm>
              <a:prstGeom prst="rect">
                <a:avLst/>
              </a:prstGeom>
              <a:noFill/>
            </p:spPr>
          </p:pic>
          <p:pic>
            <p:nvPicPr>
              <p:cNvPr id="32" name="Picture 11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4572000" y="2667000"/>
                <a:ext cx="1905000" cy="617538"/>
              </a:xfrm>
              <a:prstGeom prst="rect">
                <a:avLst/>
              </a:prstGeom>
              <a:noFill/>
            </p:spPr>
          </p:pic>
          <p:pic>
            <p:nvPicPr>
              <p:cNvPr id="33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 b="27956"/>
              <a:stretch>
                <a:fillRect/>
              </a:stretch>
            </p:blipFill>
            <p:spPr bwMode="auto">
              <a:xfrm>
                <a:off x="5486400" y="3429000"/>
                <a:ext cx="1752600" cy="609600"/>
              </a:xfrm>
              <a:prstGeom prst="rect">
                <a:avLst/>
              </a:prstGeom>
              <a:noFill/>
            </p:spPr>
          </p:pic>
          <p:pic>
            <p:nvPicPr>
              <p:cNvPr id="34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800600" y="4191000"/>
                <a:ext cx="1752600" cy="503238"/>
              </a:xfrm>
              <a:prstGeom prst="rect">
                <a:avLst/>
              </a:prstGeom>
              <a:noFill/>
            </p:spPr>
          </p:pic>
          <p:grpSp>
            <p:nvGrpSpPr>
              <p:cNvPr id="35" name="Group 34"/>
              <p:cNvGrpSpPr>
                <a:grpSpLocks/>
              </p:cNvGrpSpPr>
              <p:nvPr/>
            </p:nvGrpSpPr>
            <p:grpSpPr bwMode="auto">
              <a:xfrm>
                <a:off x="2514600" y="3733800"/>
                <a:ext cx="762001" cy="762001"/>
                <a:chOff x="2544" y="2736"/>
                <a:chExt cx="1392" cy="1392"/>
              </a:xfrm>
            </p:grpSpPr>
            <p:pic>
              <p:nvPicPr>
                <p:cNvPr id="73" name="Picture 15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3120" y="3312"/>
                  <a:ext cx="336" cy="316"/>
                </a:xfrm>
                <a:prstGeom prst="rect">
                  <a:avLst/>
                </a:prstGeom>
                <a:noFill/>
              </p:spPr>
            </p:pic>
            <p:pic>
              <p:nvPicPr>
                <p:cNvPr id="74" name="Picture 16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7672499">
                  <a:off x="3227" y="3061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75" name="Picture 17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4696059">
                  <a:off x="2891" y="3013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76" name="Picture 18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11801955" flipV="1">
                  <a:off x="2688" y="3264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7" name="Picture 19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2640" y="3408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8" name="Picture 20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-1379323">
                  <a:off x="2544" y="3600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79" name="Picture 21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 rot="-3145885">
                  <a:off x="2792" y="3736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80" name="Picture 22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4417386" flipV="1">
                  <a:off x="3128" y="3832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81" name="Picture 23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flipV="1">
                  <a:off x="3408" y="3360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82" name="Picture 24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 rot="-8314847">
                  <a:off x="3312" y="3696"/>
                  <a:ext cx="528" cy="6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36" name="Group 25"/>
              <p:cNvGrpSpPr>
                <a:grpSpLocks/>
              </p:cNvGrpSpPr>
              <p:nvPr/>
            </p:nvGrpSpPr>
            <p:grpSpPr bwMode="auto">
              <a:xfrm>
                <a:off x="609600" y="3810000"/>
                <a:ext cx="762001" cy="762001"/>
                <a:chOff x="2544" y="2736"/>
                <a:chExt cx="1392" cy="1392"/>
              </a:xfrm>
            </p:grpSpPr>
            <p:pic>
              <p:nvPicPr>
                <p:cNvPr id="63" name="Picture 26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3120" y="3312"/>
                  <a:ext cx="336" cy="316"/>
                </a:xfrm>
                <a:prstGeom prst="rect">
                  <a:avLst/>
                </a:prstGeom>
                <a:noFill/>
              </p:spPr>
            </p:pic>
            <p:pic>
              <p:nvPicPr>
                <p:cNvPr id="64" name="Picture 27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7672499">
                  <a:off x="3227" y="3061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65" name="Picture 28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4696059">
                  <a:off x="2891" y="3013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66" name="Picture 29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11801955" flipV="1">
                  <a:off x="2688" y="3264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67" name="Picture 30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2640" y="3408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68" name="Picture 31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-1379323">
                  <a:off x="2544" y="3600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69" name="Picture 32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 rot="-3145885">
                  <a:off x="2792" y="3736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0" name="Picture 33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4417386" flipV="1">
                  <a:off x="3128" y="3832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1" name="Picture 34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flipV="1">
                  <a:off x="3408" y="3360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2" name="Picture 35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 rot="-8314847">
                  <a:off x="3312" y="3696"/>
                  <a:ext cx="528" cy="6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37" name="Group 36"/>
              <p:cNvGrpSpPr>
                <a:grpSpLocks/>
              </p:cNvGrpSpPr>
              <p:nvPr/>
            </p:nvGrpSpPr>
            <p:grpSpPr bwMode="auto">
              <a:xfrm>
                <a:off x="1524000" y="3810000"/>
                <a:ext cx="762001" cy="762001"/>
                <a:chOff x="2544" y="2736"/>
                <a:chExt cx="1392" cy="1392"/>
              </a:xfrm>
            </p:grpSpPr>
            <p:pic>
              <p:nvPicPr>
                <p:cNvPr id="53" name="Picture 37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3120" y="3312"/>
                  <a:ext cx="336" cy="31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4" name="Picture 38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7672499">
                  <a:off x="3227" y="3061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55" name="Picture 39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4696059">
                  <a:off x="2891" y="3013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56" name="Picture 40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11801955" flipV="1">
                  <a:off x="2688" y="3264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57" name="Picture 41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2640" y="3408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58" name="Picture 42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 rot="-1379323">
                  <a:off x="2544" y="3600"/>
                  <a:ext cx="624" cy="70"/>
                </a:xfrm>
                <a:prstGeom prst="rect">
                  <a:avLst/>
                </a:prstGeom>
                <a:noFill/>
              </p:spPr>
            </p:pic>
            <p:pic>
              <p:nvPicPr>
                <p:cNvPr id="59" name="Picture 43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 rot="-3145885">
                  <a:off x="2792" y="3736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60" name="Picture 44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rot="4417386" flipV="1">
                  <a:off x="3128" y="3832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61" name="Picture 45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 flipV="1">
                  <a:off x="3408" y="3360"/>
                  <a:ext cx="528" cy="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62" name="Picture 46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 rot="-8314847">
                  <a:off x="3312" y="3696"/>
                  <a:ext cx="528" cy="63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38" name="Picture 47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124200" y="4724400"/>
                <a:ext cx="1600200" cy="1001713"/>
              </a:xfrm>
              <a:prstGeom prst="rect">
                <a:avLst/>
              </a:prstGeom>
              <a:noFill/>
            </p:spPr>
          </p:pic>
          <p:pic>
            <p:nvPicPr>
              <p:cNvPr id="39" name="Picture 48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2667000" y="5867400"/>
                <a:ext cx="2362200" cy="750888"/>
              </a:xfrm>
              <a:prstGeom prst="rect">
                <a:avLst/>
              </a:prstGeom>
              <a:noFill/>
            </p:spPr>
          </p:pic>
          <p:sp>
            <p:nvSpPr>
              <p:cNvPr id="40" name="AutoShape 50"/>
              <p:cNvSpPr>
                <a:spLocks noChangeArrowheads="1"/>
              </p:cNvSpPr>
              <p:nvPr/>
            </p:nvSpPr>
            <p:spPr bwMode="auto">
              <a:xfrm>
                <a:off x="685800" y="4800600"/>
                <a:ext cx="2286000" cy="457200"/>
              </a:xfrm>
              <a:prstGeom prst="flowChartTerminator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r>
                  <a:rPr lang="en-US" sz="1200" b="1" dirty="0"/>
                  <a:t>Bait Prep</a:t>
                </a:r>
              </a:p>
            </p:txBody>
          </p:sp>
          <p:sp>
            <p:nvSpPr>
              <p:cNvPr id="41" name="AutoShape 52"/>
              <p:cNvSpPr>
                <a:spLocks noChangeArrowheads="1"/>
              </p:cNvSpPr>
              <p:nvPr/>
            </p:nvSpPr>
            <p:spPr bwMode="auto">
              <a:xfrm>
                <a:off x="6172200" y="4800600"/>
                <a:ext cx="2286000" cy="457200"/>
              </a:xfrm>
              <a:prstGeom prst="flowChartTerminator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r>
                  <a:rPr lang="en-US" sz="1200" b="1" dirty="0"/>
                  <a:t>Library Prep</a:t>
                </a:r>
              </a:p>
            </p:txBody>
          </p:sp>
          <p:sp>
            <p:nvSpPr>
              <p:cNvPr id="42" name="AutoShape 53"/>
              <p:cNvSpPr>
                <a:spLocks noChangeArrowheads="1"/>
              </p:cNvSpPr>
              <p:nvPr/>
            </p:nvSpPr>
            <p:spPr bwMode="auto">
              <a:xfrm>
                <a:off x="5181600" y="5943600"/>
                <a:ext cx="2286000" cy="457200"/>
              </a:xfrm>
              <a:prstGeom prst="flowChartTerminator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r>
                  <a:rPr lang="en-US" sz="1200" b="1" dirty="0"/>
                  <a:t>Hybridization</a:t>
                </a:r>
              </a:p>
            </p:txBody>
          </p:sp>
          <p:sp>
            <p:nvSpPr>
              <p:cNvPr id="43" name="AutoShape 54"/>
              <p:cNvSpPr>
                <a:spLocks noChangeArrowheads="1"/>
              </p:cNvSpPr>
              <p:nvPr/>
            </p:nvSpPr>
            <p:spPr bwMode="auto">
              <a:xfrm rot="16200000" flipH="1">
                <a:off x="1409700" y="1257300"/>
                <a:ext cx="457200" cy="5334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AutoShape 55"/>
              <p:cNvSpPr>
                <a:spLocks noChangeArrowheads="1"/>
              </p:cNvSpPr>
              <p:nvPr/>
            </p:nvSpPr>
            <p:spPr bwMode="auto">
              <a:xfrm rot="5400000">
                <a:off x="2743200" y="1905000"/>
                <a:ext cx="457200" cy="6096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AutoShape 57"/>
              <p:cNvSpPr>
                <a:spLocks noChangeArrowheads="1"/>
              </p:cNvSpPr>
              <p:nvPr/>
            </p:nvSpPr>
            <p:spPr bwMode="auto">
              <a:xfrm rot="5400000">
                <a:off x="2590800" y="3200400"/>
                <a:ext cx="457200" cy="6096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AutoShape 58"/>
              <p:cNvSpPr>
                <a:spLocks noChangeArrowheads="1"/>
              </p:cNvSpPr>
              <p:nvPr/>
            </p:nvSpPr>
            <p:spPr bwMode="auto">
              <a:xfrm rot="5400000">
                <a:off x="3429000" y="4114800"/>
                <a:ext cx="457200" cy="6096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AutoShape 59"/>
              <p:cNvSpPr>
                <a:spLocks noChangeArrowheads="1"/>
              </p:cNvSpPr>
              <p:nvPr/>
            </p:nvSpPr>
            <p:spPr bwMode="auto">
              <a:xfrm rot="16200000" flipH="1">
                <a:off x="4838700" y="495300"/>
                <a:ext cx="457200" cy="5334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AutoShape 60"/>
              <p:cNvSpPr>
                <a:spLocks noChangeArrowheads="1"/>
              </p:cNvSpPr>
              <p:nvPr/>
            </p:nvSpPr>
            <p:spPr bwMode="auto">
              <a:xfrm rot="16200000" flipH="1">
                <a:off x="4610100" y="2095500"/>
                <a:ext cx="457200" cy="5334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AutoShape 61"/>
              <p:cNvSpPr>
                <a:spLocks noChangeArrowheads="1"/>
              </p:cNvSpPr>
              <p:nvPr/>
            </p:nvSpPr>
            <p:spPr bwMode="auto">
              <a:xfrm rot="16200000" flipH="1">
                <a:off x="4076700" y="4152900"/>
                <a:ext cx="457200" cy="5334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AutoShape 62"/>
              <p:cNvSpPr>
                <a:spLocks noChangeArrowheads="1"/>
              </p:cNvSpPr>
              <p:nvPr/>
            </p:nvSpPr>
            <p:spPr bwMode="auto">
              <a:xfrm rot="16200000" flipH="1">
                <a:off x="5067300" y="3619500"/>
                <a:ext cx="457200" cy="5334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AutoShape 63"/>
              <p:cNvSpPr>
                <a:spLocks noChangeArrowheads="1"/>
              </p:cNvSpPr>
              <p:nvPr/>
            </p:nvSpPr>
            <p:spPr bwMode="auto">
              <a:xfrm rot="5400000">
                <a:off x="6629400" y="2819400"/>
                <a:ext cx="457200" cy="6096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AutoShape 64"/>
              <p:cNvSpPr>
                <a:spLocks noChangeArrowheads="1"/>
              </p:cNvSpPr>
              <p:nvPr/>
            </p:nvSpPr>
            <p:spPr bwMode="auto">
              <a:xfrm rot="5400000">
                <a:off x="6553200" y="1143000"/>
                <a:ext cx="457200" cy="609600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4" name="AutoShape 65"/>
            <p:cNvSpPr>
              <a:spLocks noChangeArrowheads="1"/>
            </p:cNvSpPr>
            <p:nvPr/>
          </p:nvSpPr>
          <p:spPr bwMode="auto">
            <a:xfrm>
              <a:off x="3733800" y="5486400"/>
              <a:ext cx="381000" cy="3810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311022" y="2849275"/>
            <a:ext cx="20931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Diverse PCR products</a:t>
            </a:r>
            <a:endParaRPr lang="en-US" sz="12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822287" y="2710775"/>
            <a:ext cx="20931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Genomic DNA</a:t>
            </a:r>
            <a:endParaRPr lang="en-US" sz="12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386339" y="228600"/>
            <a:ext cx="7767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Enrichment-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equence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apture using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CR-generated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robes (SCPP) (home-made)</a:t>
            </a:r>
          </a:p>
          <a:p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62538" y="6259440"/>
            <a:ext cx="3995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This technique is developed by a group for MVZ researchers, mainly led by Josh </a:t>
            </a:r>
            <a:r>
              <a:rPr lang="en-US" sz="1200" b="1" dirty="0" err="1" smtClean="0"/>
              <a:t>Penalba</a:t>
            </a:r>
            <a:r>
              <a:rPr lang="en-US" sz="1200" b="1" dirty="0" smtClean="0"/>
              <a:t>, Lydia Smith et al. </a:t>
            </a:r>
            <a:endParaRPr lang="en-US" sz="1200" b="1" dirty="0"/>
          </a:p>
        </p:txBody>
      </p:sp>
      <p:pic>
        <p:nvPicPr>
          <p:cNvPr id="88" name="Picture 8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8"/>
              <a:stretch>
                <a:fillRect/>
              </a:stretch>
            </p:blipFill>
          </mc:Choice>
          <mc:Fallback>
            <p:blipFill>
              <a:blip r:embed="rId19"/>
              <a:stretch>
                <a:fillRect/>
              </a:stretch>
            </p:blipFill>
          </mc:Fallback>
        </mc:AlternateContent>
        <p:spPr>
          <a:xfrm>
            <a:off x="241829" y="1328256"/>
            <a:ext cx="4787371" cy="118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53000" y="1891367"/>
            <a:ext cx="3581400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Work effectively for enriching genomic DNA from ancient specimens that contain v</a:t>
            </a:r>
            <a:r>
              <a:rPr lang="en-US" dirty="0" smtClean="0"/>
              <a:t>ery low levels of endogenous DNA (&lt;1%)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The depleted (environmental) DNA can be sequenced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for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metagenomics</a:t>
            </a:r>
            <a:r>
              <a:rPr lang="en-US" dirty="0" smtClean="0">
                <a:solidFill>
                  <a:srgbClr val="000000"/>
                </a:solidFill>
              </a:rPr>
              <a:t> analyses. 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29200" y="14478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029200" y="44958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953000" y="4879286"/>
            <a:ext cx="3810000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Not necessary for modern DNA samples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Not</a:t>
            </a:r>
            <a:r>
              <a:rPr lang="en-US" dirty="0" smtClean="0">
                <a:solidFill>
                  <a:srgbClr val="000000"/>
                </a:solidFill>
              </a:rPr>
              <a:t> feasible </a:t>
            </a:r>
            <a:r>
              <a:rPr lang="en-US" dirty="0" smtClean="0">
                <a:solidFill>
                  <a:srgbClr val="000000"/>
                </a:solidFill>
              </a:rPr>
              <a:t>for organisms with</a:t>
            </a:r>
            <a:r>
              <a:rPr lang="en-US" dirty="0" smtClean="0">
                <a:solidFill>
                  <a:srgbClr val="000000"/>
                </a:solidFill>
              </a:rPr>
              <a:t> extremely low complexity genomes and/or large </a:t>
            </a:r>
            <a:r>
              <a:rPr lang="en-US" dirty="0" smtClean="0">
                <a:solidFill>
                  <a:srgbClr val="000000"/>
                </a:solidFill>
              </a:rPr>
              <a:t>genomes 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310139" y="304800"/>
            <a:ext cx="8910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Target Enrichment - Whole Genome In-Solution Capture</a:t>
            </a:r>
          </a:p>
          <a:p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462539" y="6259440"/>
            <a:ext cx="219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By Josh </a:t>
            </a:r>
            <a:r>
              <a:rPr lang="en-US" sz="1200" b="1" dirty="0" err="1" smtClean="0"/>
              <a:t>Penalba</a:t>
            </a:r>
            <a:endParaRPr lang="en-US" sz="1200" b="1" dirty="0"/>
          </a:p>
        </p:txBody>
      </p:sp>
      <p:pic>
        <p:nvPicPr>
          <p:cNvPr id="87" name="Picture 86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600" y="990600"/>
            <a:ext cx="4640860" cy="1828800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52400" y="2819400"/>
            <a:ext cx="4698889" cy="38294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81600" y="9906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In-house or commercial (</a:t>
            </a:r>
            <a:r>
              <a:rPr lang="en-US" dirty="0" err="1" smtClean="0"/>
              <a:t>Mybaits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304800"/>
            <a:ext cx="8910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Other types of genome reduce representation methods</a:t>
            </a:r>
            <a:endParaRPr lang="en-US" sz="240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975731"/>
            <a:ext cx="69342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 R</a:t>
            </a:r>
            <a:r>
              <a:rPr lang="en-US" sz="2000" dirty="0" smtClean="0"/>
              <a:t>educed-Representation </a:t>
            </a:r>
            <a:r>
              <a:rPr lang="en-US" sz="2000" dirty="0" smtClean="0"/>
              <a:t>libraries (</a:t>
            </a:r>
            <a:r>
              <a:rPr lang="en-US" sz="2000" dirty="0" err="1" smtClean="0"/>
              <a:t>RRLs</a:t>
            </a:r>
            <a:r>
              <a:rPr lang="en-US" sz="2000" dirty="0" smtClean="0"/>
              <a:t>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 Complexity Reduction </a:t>
            </a:r>
            <a:r>
              <a:rPr lang="en-US" sz="2000" dirty="0" smtClean="0"/>
              <a:t>of</a:t>
            </a:r>
            <a:r>
              <a:rPr lang="en-US" sz="2000" dirty="0" smtClean="0"/>
              <a:t> Polymorphic </a:t>
            </a:r>
            <a:r>
              <a:rPr lang="en-US" sz="2000" dirty="0" smtClean="0"/>
              <a:t>S</a:t>
            </a:r>
            <a:r>
              <a:rPr lang="en-US" sz="2000" dirty="0" smtClean="0"/>
              <a:t>equences </a:t>
            </a:r>
            <a:r>
              <a:rPr lang="en-US" sz="2000" dirty="0" smtClean="0"/>
              <a:t>(</a:t>
            </a:r>
            <a:r>
              <a:rPr lang="en-US" sz="2000" dirty="0" err="1" smtClean="0"/>
              <a:t>CRoPS</a:t>
            </a:r>
            <a:r>
              <a:rPr lang="en-US" sz="2000" dirty="0" smtClean="0"/>
              <a:t>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 Genome </a:t>
            </a:r>
            <a:r>
              <a:rPr lang="en-US" sz="2000" dirty="0" smtClean="0"/>
              <a:t>R</a:t>
            </a:r>
            <a:r>
              <a:rPr lang="en-US" sz="2000" dirty="0" smtClean="0"/>
              <a:t>educing </a:t>
            </a:r>
            <a:r>
              <a:rPr lang="en-US" sz="2000" dirty="0" smtClean="0"/>
              <a:t>and</a:t>
            </a:r>
            <a:r>
              <a:rPr lang="en-US" sz="2000" dirty="0" smtClean="0"/>
              <a:t> Sequencing </a:t>
            </a:r>
            <a:r>
              <a:rPr lang="en-US" sz="2000" dirty="0" smtClean="0"/>
              <a:t>(GGRS)</a:t>
            </a:r>
            <a:endParaRPr lang="en-US" sz="2000" dirty="0" smtClean="0"/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 Molecular </a:t>
            </a:r>
            <a:r>
              <a:rPr lang="en-US" sz="2000" dirty="0" smtClean="0"/>
              <a:t>I</a:t>
            </a:r>
            <a:r>
              <a:rPr lang="en-US" sz="2000" dirty="0" smtClean="0"/>
              <a:t>nversion Probes (</a:t>
            </a:r>
            <a:r>
              <a:rPr lang="en-US" sz="2000" dirty="0" err="1" smtClean="0"/>
              <a:t>MIPs</a:t>
            </a:r>
            <a:r>
              <a:rPr lang="en-US" sz="2000" dirty="0" smtClean="0"/>
              <a:t>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 Connector Inversion Probe (</a:t>
            </a:r>
            <a:r>
              <a:rPr lang="en-US" sz="2000" dirty="0" err="1" smtClean="0"/>
              <a:t>CIPs</a:t>
            </a:r>
            <a:r>
              <a:rPr lang="en-US" sz="2000" dirty="0" smtClean="0"/>
              <a:t>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 SNP genotyping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nough-LOGO_200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302000" y="787400"/>
            <a:ext cx="2540000" cy="2540000"/>
          </a:xfrm>
        </p:spPr>
      </p:pic>
      <p:sp>
        <p:nvSpPr>
          <p:cNvPr id="5" name="TextBox 4"/>
          <p:cNvSpPr txBox="1"/>
          <p:nvPr/>
        </p:nvSpPr>
        <p:spPr>
          <a:xfrm>
            <a:off x="2209800" y="4876800"/>
            <a:ext cx="617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Visit us at the CGRL and we can provide consultations for your project design</a:t>
            </a:r>
            <a:endParaRPr lang="en-US" sz="2800" dirty="0"/>
          </a:p>
        </p:txBody>
      </p:sp>
      <p:pic>
        <p:nvPicPr>
          <p:cNvPr id="8" name="Picture 7" descr="TooManyChoic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77" y="4724400"/>
            <a:ext cx="1375423" cy="10953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00400" y="3429000"/>
            <a:ext cx="4114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Too many options?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200" y="304800"/>
            <a:ext cx="8001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Choosing a right approach for your project ……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762000"/>
            <a:ext cx="79248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b="1" dirty="0" smtClean="0"/>
              <a:t> It depends on your questions:</a:t>
            </a:r>
          </a:p>
          <a:p>
            <a:pPr>
              <a:buFont typeface="Arial"/>
              <a:buChar char="•"/>
            </a:pPr>
            <a:r>
              <a:rPr lang="en-US" sz="1600" b="1" dirty="0" smtClean="0"/>
              <a:t> </a:t>
            </a:r>
            <a:r>
              <a:rPr lang="en-US" sz="1600" i="1" dirty="0" smtClean="0"/>
              <a:t>Population genetic parameter estimate (thetas, structure, hybridization, gene flow, </a:t>
            </a:r>
            <a:r>
              <a:rPr lang="en-US" sz="1600" i="1" dirty="0" smtClean="0"/>
              <a:t>change </a:t>
            </a:r>
            <a:r>
              <a:rPr lang="en-US" sz="1600" i="1" dirty="0" smtClean="0"/>
              <a:t>in Ne, etc.)</a:t>
            </a:r>
            <a:r>
              <a:rPr lang="en-US" sz="1600" dirty="0" smtClean="0"/>
              <a:t>: RAD, GBS,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Selection on protein evolution</a:t>
            </a:r>
            <a:r>
              <a:rPr lang="en-US" sz="1600" dirty="0" smtClean="0"/>
              <a:t>: </a:t>
            </a:r>
            <a:r>
              <a:rPr lang="en-US" sz="1600" dirty="0" err="1" smtClean="0"/>
              <a:t>RNAseq</a:t>
            </a:r>
            <a:r>
              <a:rPr lang="en-US" sz="1600" dirty="0" smtClean="0"/>
              <a:t>,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 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Both demography and selection</a:t>
            </a:r>
            <a:r>
              <a:rPr lang="en-US" sz="1600" dirty="0" smtClean="0"/>
              <a:t>: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 (</a:t>
            </a:r>
            <a:r>
              <a:rPr lang="en-US" sz="1600" dirty="0" err="1" smtClean="0"/>
              <a:t>exons</a:t>
            </a:r>
            <a:r>
              <a:rPr lang="en-US" sz="1600" dirty="0" smtClean="0"/>
              <a:t> + </a:t>
            </a:r>
            <a:r>
              <a:rPr lang="en-US" sz="1600" dirty="0" err="1" smtClean="0"/>
              <a:t>introns</a:t>
            </a:r>
            <a:r>
              <a:rPr lang="en-US" sz="1600" dirty="0" smtClean="0"/>
              <a:t>)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Other population genetic applications (admixture mapping, constructing linkage map, associations, </a:t>
            </a:r>
            <a:r>
              <a:rPr lang="en-US" sz="1600" i="1" dirty="0" err="1" smtClean="0"/>
              <a:t>phylogeography</a:t>
            </a:r>
            <a:r>
              <a:rPr lang="en-US" sz="1600" dirty="0" smtClean="0"/>
              <a:t>, </a:t>
            </a:r>
            <a:r>
              <a:rPr lang="en-US" sz="1600" i="1" dirty="0" smtClean="0"/>
              <a:t>etc.)</a:t>
            </a:r>
            <a:r>
              <a:rPr lang="en-US" sz="1600" dirty="0" smtClean="0"/>
              <a:t>: RAD, GBS,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  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Larger number (&gt;10,000) of </a:t>
            </a:r>
            <a:r>
              <a:rPr lang="en-US" sz="1600" i="1" dirty="0" err="1" smtClean="0"/>
              <a:t>phylogenetic</a:t>
            </a:r>
            <a:r>
              <a:rPr lang="en-US" sz="1600" i="1" dirty="0" smtClean="0"/>
              <a:t> markers</a:t>
            </a:r>
            <a:r>
              <a:rPr lang="en-US" sz="1600" dirty="0" smtClean="0"/>
              <a:t>: </a:t>
            </a:r>
            <a:r>
              <a:rPr lang="en-US" sz="1600" dirty="0" err="1" smtClean="0"/>
              <a:t>RNAseq</a:t>
            </a:r>
            <a:r>
              <a:rPr lang="en-US" sz="1600" dirty="0" smtClean="0"/>
              <a:t>,</a:t>
            </a:r>
            <a:r>
              <a:rPr lang="en-US" sz="1600" dirty="0" smtClean="0"/>
              <a:t>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capture, (RAD if shallow divergence) 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Small number (100s) of </a:t>
            </a:r>
            <a:r>
              <a:rPr lang="en-US" sz="1600" i="1" dirty="0" err="1" smtClean="0"/>
              <a:t>phylogenetic</a:t>
            </a:r>
            <a:r>
              <a:rPr lang="en-US" sz="1600" i="1" dirty="0" smtClean="0"/>
              <a:t> markers</a:t>
            </a:r>
            <a:r>
              <a:rPr lang="en-US" sz="1600" dirty="0" smtClean="0"/>
              <a:t>: </a:t>
            </a:r>
            <a:r>
              <a:rPr lang="en-US" sz="1600" dirty="0" err="1" smtClean="0"/>
              <a:t>Amplicon</a:t>
            </a:r>
            <a:r>
              <a:rPr lang="en-US" sz="1600" dirty="0" smtClean="0"/>
              <a:t> sequencing, AHE, SCPP, </a:t>
            </a:r>
            <a:r>
              <a:rPr lang="en-US" sz="1600" dirty="0" err="1" smtClean="0"/>
              <a:t>UCEs</a:t>
            </a:r>
            <a:r>
              <a:rPr lang="en-US" sz="1600" dirty="0" smtClean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48000"/>
            <a:ext cx="800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- It depends on the quality and quantity of the DNA</a:t>
            </a:r>
          </a:p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sz="1600" i="1" dirty="0" smtClean="0"/>
              <a:t>Low quality (heavily degraded) DNA</a:t>
            </a:r>
            <a:r>
              <a:rPr lang="en-US" sz="1600" dirty="0" smtClean="0"/>
              <a:t>: All hybridization-based </a:t>
            </a:r>
            <a:r>
              <a:rPr lang="en-US" sz="1600" dirty="0" smtClean="0"/>
              <a:t>methods 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Low quantity (e.g. a few </a:t>
            </a:r>
            <a:r>
              <a:rPr lang="en-US" sz="1600" i="1" dirty="0" err="1" smtClean="0"/>
              <a:t>nanograms</a:t>
            </a:r>
            <a:r>
              <a:rPr lang="en-US" sz="1600" i="1" dirty="0" smtClean="0"/>
              <a:t>)</a:t>
            </a:r>
            <a:r>
              <a:rPr lang="en-US" sz="1600" dirty="0" smtClean="0"/>
              <a:t>: </a:t>
            </a:r>
            <a:r>
              <a:rPr lang="en-US" sz="1600" dirty="0" err="1" smtClean="0"/>
              <a:t>nextRAD</a:t>
            </a:r>
            <a:r>
              <a:rPr lang="en-US" sz="1600" dirty="0" smtClean="0"/>
              <a:t>; certain library prep protocols for sequence captures/RAD </a:t>
            </a:r>
          </a:p>
          <a:p>
            <a:pPr>
              <a:buFont typeface="Arial"/>
              <a:buChar char="•"/>
            </a:pPr>
            <a:endParaRPr lang="en-US" sz="1600" dirty="0" smtClean="0"/>
          </a:p>
          <a:p>
            <a:endParaRPr lang="en-US" sz="1600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0" y="3628072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b="1" dirty="0" smtClean="0"/>
              <a:t> It depends on the desired sample size (S) + target size (T)</a:t>
            </a:r>
          </a:p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sz="1600" i="1" dirty="0" smtClean="0"/>
              <a:t>Large S + large T</a:t>
            </a:r>
            <a:r>
              <a:rPr lang="en-US" sz="1600" dirty="0" smtClean="0"/>
              <a:t>: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capture, RAD, GBS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Large S + small T</a:t>
            </a:r>
            <a:r>
              <a:rPr lang="en-US" sz="1600" dirty="0" smtClean="0"/>
              <a:t>: </a:t>
            </a:r>
            <a:r>
              <a:rPr lang="en-US" sz="1600" dirty="0" err="1" smtClean="0"/>
              <a:t>Amplicon</a:t>
            </a:r>
            <a:r>
              <a:rPr lang="en-US" sz="1600" dirty="0" smtClean="0"/>
              <a:t> sequencing, AHE, UCE, PEC, </a:t>
            </a:r>
            <a:r>
              <a:rPr lang="en-US" sz="1600" dirty="0" smtClean="0"/>
              <a:t>SCPP, </a:t>
            </a:r>
            <a:r>
              <a:rPr lang="en-US" sz="1600" dirty="0" err="1" smtClean="0"/>
              <a:t>RESTseq</a:t>
            </a:r>
            <a:endParaRPr lang="en-US" sz="1600" dirty="0" smtClean="0"/>
          </a:p>
          <a:p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85800" y="4500027"/>
            <a:ext cx="8229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b="1" dirty="0" smtClean="0"/>
              <a:t> It depends on your </a:t>
            </a:r>
            <a:r>
              <a:rPr lang="en-US" b="1" dirty="0" err="1" smtClean="0"/>
              <a:t>budegt</a:t>
            </a:r>
            <a:endParaRPr lang="en-US" b="1" dirty="0" smtClean="0"/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Expensive</a:t>
            </a:r>
            <a:r>
              <a:rPr lang="en-US" sz="1600" dirty="0" smtClean="0"/>
              <a:t>: All </a:t>
            </a:r>
            <a:r>
              <a:rPr lang="en-US" sz="1600" dirty="0" smtClean="0"/>
              <a:t>commercial in-solution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 </a:t>
            </a:r>
            <a:r>
              <a:rPr lang="en-US" sz="1600" dirty="0" smtClean="0"/>
              <a:t>kits</a:t>
            </a:r>
          </a:p>
          <a:p>
            <a:pPr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i="1" dirty="0" smtClean="0"/>
              <a:t>Cheap</a:t>
            </a:r>
            <a:r>
              <a:rPr lang="en-US" sz="1600" dirty="0" smtClean="0"/>
              <a:t>: All </a:t>
            </a:r>
            <a:r>
              <a:rPr lang="en-US" sz="1600" dirty="0" smtClean="0"/>
              <a:t>RAD/GBS variants, SCPP, array-based </a:t>
            </a:r>
            <a:r>
              <a:rPr lang="en-US" sz="1600" dirty="0" err="1" smtClean="0"/>
              <a:t>exon</a:t>
            </a:r>
            <a:r>
              <a:rPr lang="en-US" sz="1600" dirty="0" smtClean="0"/>
              <a:t> capture, </a:t>
            </a:r>
            <a:r>
              <a:rPr lang="en-US" sz="1600" dirty="0" err="1" smtClean="0"/>
              <a:t>UCEs</a:t>
            </a:r>
            <a:r>
              <a:rPr lang="en-US" sz="1600" dirty="0" smtClean="0"/>
              <a:t> etc.</a:t>
            </a:r>
            <a:endParaRPr lang="en-US" sz="16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85800" y="5334000"/>
            <a:ext cx="8229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sz="1600" b="1" dirty="0" smtClean="0"/>
              <a:t> It also depends on the genome size/</a:t>
            </a:r>
            <a:r>
              <a:rPr lang="en-US" sz="1600" b="1" dirty="0" smtClean="0"/>
              <a:t>composition, </a:t>
            </a:r>
            <a:r>
              <a:rPr lang="en-US" sz="1600" b="1" dirty="0" smtClean="0"/>
              <a:t>availability of  reference resources, the timeline for getting the project</a:t>
            </a:r>
            <a:r>
              <a:rPr lang="en-US" sz="1600" b="1" dirty="0" smtClean="0"/>
              <a:t> finished, </a:t>
            </a:r>
            <a:r>
              <a:rPr lang="en-US" sz="1600" b="1" dirty="0" smtClean="0"/>
              <a:t>experience and support in lab and bioinformatics……</a:t>
            </a:r>
          </a:p>
          <a:p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38200" y="990599"/>
            <a:ext cx="6553200" cy="25184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159000" y="3581400"/>
            <a:ext cx="6299200" cy="2743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00200" y="452735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 General Workflow for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2. Library preparation and multiplexing</a:t>
            </a:r>
          </a:p>
          <a:p>
            <a:r>
              <a:rPr lang="en-US" sz="2400" b="1" dirty="0" smtClean="0"/>
              <a:t> </a:t>
            </a:r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3. </a:t>
            </a:r>
            <a:r>
              <a:rPr lang="en-US" sz="2400" b="1" dirty="0" err="1" smtClean="0"/>
              <a:t>Exon</a:t>
            </a:r>
            <a:r>
              <a:rPr lang="en-US" sz="2400" b="1" dirty="0" smtClean="0"/>
              <a:t> capture experiments</a:t>
            </a:r>
          </a:p>
          <a:p>
            <a:endParaRPr lang="en-US" sz="2400" b="1" dirty="0" smtClean="0"/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4. Post-capture quality control</a:t>
            </a:r>
          </a:p>
          <a:p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A6A6A6"/>
                </a:solidFill>
              </a:rPr>
              <a:t>2. Library preparation and multiplexing</a:t>
            </a:r>
          </a:p>
          <a:p>
            <a:r>
              <a:rPr lang="en-US" sz="2400" b="1" dirty="0" smtClean="0">
                <a:solidFill>
                  <a:srgbClr val="A6A6A6"/>
                </a:solidFill>
              </a:rPr>
              <a:t> </a:t>
            </a: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A6A6A6"/>
                </a:solidFill>
              </a:rPr>
              <a:t>3. </a:t>
            </a:r>
            <a:r>
              <a:rPr lang="en-US" sz="2400" b="1" dirty="0" err="1" smtClean="0">
                <a:solidFill>
                  <a:srgbClr val="A6A6A6"/>
                </a:solidFill>
              </a:rPr>
              <a:t>Exon</a:t>
            </a:r>
            <a:r>
              <a:rPr lang="en-US" sz="2400" b="1" dirty="0" smtClean="0">
                <a:solidFill>
                  <a:srgbClr val="A6A6A6"/>
                </a:solidFill>
              </a:rPr>
              <a:t> capture experiments</a:t>
            </a:r>
          </a:p>
          <a:p>
            <a:endParaRPr lang="en-US" sz="2400" b="1" dirty="0" smtClean="0">
              <a:solidFill>
                <a:srgbClr val="A6A6A6"/>
              </a:solidFill>
            </a:endParaRP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A6A6A6"/>
                </a:solidFill>
              </a:rPr>
              <a:t>4. Post-capture quality control</a:t>
            </a:r>
          </a:p>
          <a:p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452735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 General Workflow for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3200400" y="406569"/>
            <a:ext cx="2895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 Genomic Resources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219200"/>
            <a:ext cx="8534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“Non-model organisms”: no pre-existing, closely related genome resources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33400" y="1908113"/>
            <a:ext cx="9829800" cy="4601369"/>
            <a:chOff x="533400" y="1908113"/>
            <a:chExt cx="9829800" cy="4601369"/>
          </a:xfrm>
        </p:grpSpPr>
        <p:grpSp>
          <p:nvGrpSpPr>
            <p:cNvPr id="7" name="Group 6"/>
            <p:cNvGrpSpPr/>
            <p:nvPr/>
          </p:nvGrpSpPr>
          <p:grpSpPr>
            <a:xfrm>
              <a:off x="3352800" y="1908113"/>
              <a:ext cx="7010400" cy="4601369"/>
              <a:chOff x="4265765" y="1295400"/>
              <a:chExt cx="7697635" cy="5052445"/>
            </a:xfrm>
          </p:grpSpPr>
          <p:pic>
            <p:nvPicPr>
              <p:cNvPr id="8" name="Picture 2" descr="Main_Figure5.jpg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265765" y="1828800"/>
                <a:ext cx="4573435" cy="3444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" name="Text Box 1"/>
              <p:cNvSpPr txBox="1">
                <a:spLocks noChangeArrowheads="1"/>
              </p:cNvSpPr>
              <p:nvPr/>
            </p:nvSpPr>
            <p:spPr bwMode="auto">
              <a:xfrm>
                <a:off x="4267200" y="1295400"/>
                <a:ext cx="7696200" cy="32543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80000"/>
                  </a:lnSpc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US" sz="1800" b="1" dirty="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Capture efficiency vs. sequence divergence</a:t>
                </a:r>
                <a:endParaRPr lang="en-US" sz="1800" dirty="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10" name="TextBox 3"/>
              <p:cNvSpPr txBox="1">
                <a:spLocks noChangeArrowheads="1"/>
              </p:cNvSpPr>
              <p:nvPr/>
            </p:nvSpPr>
            <p:spPr bwMode="auto">
              <a:xfrm>
                <a:off x="4767785" y="5334000"/>
                <a:ext cx="4354838" cy="10138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</a:rPr>
                  <a:t>The level of coverage starts to decrease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rapidly when </a:t>
                </a:r>
                <a:r>
                  <a:rPr lang="en-US" dirty="0">
                    <a:solidFill>
                      <a:srgbClr val="000000"/>
                    </a:solidFill>
                  </a:rPr>
                  <a:t>the divergence becomes greater than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5%. Bi et al. 2012. BMC Genomics 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533400" y="3276600"/>
              <a:ext cx="2895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Designing </a:t>
              </a:r>
              <a:r>
                <a:rPr lang="en-US" sz="2000" dirty="0" err="1" smtClean="0"/>
                <a:t>exon</a:t>
              </a:r>
              <a:r>
                <a:rPr lang="en-US" sz="2000" dirty="0" smtClean="0"/>
                <a:t> captures using divergent reference can reduce enrichment efficiency </a:t>
              </a:r>
              <a:endParaRPr lang="en-US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90600" y="1333545"/>
            <a:ext cx="7086600" cy="52958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0400" y="1704201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One individual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3048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Develop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G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enomic Resources for Population Genomic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Projects</a:t>
            </a:r>
            <a:endParaRPr lang="en-US" sz="240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905000" y="1143000"/>
            <a:ext cx="7162800" cy="7162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905000" y="2435422"/>
            <a:ext cx="7162800" cy="737463"/>
          </a:xfrm>
          <a:prstGeom prst="rect">
            <a:avLst/>
          </a:prstGeom>
        </p:spPr>
      </p:pic>
      <p:sp>
        <p:nvSpPr>
          <p:cNvPr id="40" name="Down Arrow 39"/>
          <p:cNvSpPr/>
          <p:nvPr/>
        </p:nvSpPr>
        <p:spPr>
          <a:xfrm flipV="1">
            <a:off x="990600" y="3267920"/>
            <a:ext cx="152400" cy="86974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1905000" y="3429000"/>
            <a:ext cx="7021866" cy="3124200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831574" y="1927860"/>
            <a:ext cx="463826" cy="454222"/>
            <a:chOff x="1212574" y="1600200"/>
            <a:chExt cx="463826" cy="454222"/>
          </a:xfrm>
        </p:grpSpPr>
        <p:sp>
          <p:nvSpPr>
            <p:cNvPr id="42" name="Down Arrow 41"/>
            <p:cNvSpPr/>
            <p:nvPr/>
          </p:nvSpPr>
          <p:spPr>
            <a:xfrm flipV="1">
              <a:off x="1371600" y="1600200"/>
              <a:ext cx="152400" cy="45422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Multiply 42"/>
            <p:cNvSpPr/>
            <p:nvPr/>
          </p:nvSpPr>
          <p:spPr>
            <a:xfrm>
              <a:off x="1212574" y="1676400"/>
              <a:ext cx="463826" cy="378022"/>
            </a:xfrm>
            <a:prstGeom prst="mathMultiply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429000" y="376535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Workflows </a:t>
            </a:r>
          </a:p>
        </p:txBody>
      </p:sp>
      <p:sp>
        <p:nvSpPr>
          <p:cNvPr id="46" name="Down Arrow 45"/>
          <p:cNvSpPr/>
          <p:nvPr/>
        </p:nvSpPr>
        <p:spPr>
          <a:xfrm>
            <a:off x="4953000" y="1859280"/>
            <a:ext cx="1219200" cy="35052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Down Arrow 46"/>
          <p:cNvSpPr/>
          <p:nvPr/>
        </p:nvSpPr>
        <p:spPr>
          <a:xfrm>
            <a:off x="4953000" y="3154680"/>
            <a:ext cx="1219200" cy="35052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228600" y="1143000"/>
            <a:ext cx="1676400" cy="716280"/>
            <a:chOff x="228600" y="960120"/>
            <a:chExt cx="1676400" cy="716280"/>
          </a:xfrm>
        </p:grpSpPr>
        <p:sp>
          <p:nvSpPr>
            <p:cNvPr id="28" name="Connector 27"/>
            <p:cNvSpPr/>
            <p:nvPr/>
          </p:nvSpPr>
          <p:spPr>
            <a:xfrm>
              <a:off x="228600" y="960120"/>
              <a:ext cx="1676400" cy="716280"/>
            </a:xfrm>
            <a:prstGeom prst="flowChartConnector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2974" y="1140023"/>
              <a:ext cx="10734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Technical</a:t>
              </a:r>
              <a:endParaRPr lang="en-US" sz="1200" b="1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28600" y="2479465"/>
            <a:ext cx="1676400" cy="716280"/>
            <a:chOff x="228600" y="2151805"/>
            <a:chExt cx="1676400" cy="716280"/>
          </a:xfrm>
        </p:grpSpPr>
        <p:sp>
          <p:nvSpPr>
            <p:cNvPr id="30" name="Connector 29"/>
            <p:cNvSpPr/>
            <p:nvPr/>
          </p:nvSpPr>
          <p:spPr>
            <a:xfrm>
              <a:off x="228600" y="2151805"/>
              <a:ext cx="1676400" cy="716280"/>
            </a:xfrm>
            <a:prstGeom prst="flowChartConnector">
              <a:avLst/>
            </a:prstGeom>
            <a:solidFill>
              <a:srgbClr val="EBAC6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7200" y="2339340"/>
              <a:ext cx="1371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Bioinformatic</a:t>
              </a:r>
              <a:endParaRPr lang="en-US" sz="1200" b="1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8600" y="4312920"/>
            <a:ext cx="1676400" cy="716280"/>
            <a:chOff x="228600" y="3985260"/>
            <a:chExt cx="1676400" cy="716280"/>
          </a:xfrm>
        </p:grpSpPr>
        <p:sp>
          <p:nvSpPr>
            <p:cNvPr id="32" name="Connector 31"/>
            <p:cNvSpPr/>
            <p:nvPr/>
          </p:nvSpPr>
          <p:spPr>
            <a:xfrm>
              <a:off x="228600" y="3985260"/>
              <a:ext cx="1676400" cy="716280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9600" y="4165163"/>
              <a:ext cx="1295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Analytical</a:t>
              </a:r>
              <a:endParaRPr lang="en-US" sz="1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33400" y="1240289"/>
            <a:ext cx="7981950" cy="5458750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762000" y="304800"/>
            <a:ext cx="7391400" cy="784830"/>
          </a:xfrm>
          <a:prstGeom prst="rect">
            <a:avLst/>
          </a:prstGeom>
          <a:noFill/>
        </p:spPr>
        <p:txBody>
          <a:bodyPr vert="horz" wrap="square" lIns="0" rIns="0" b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Develop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G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enomic Resources for Phylogenomic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Projects</a:t>
            </a:r>
            <a:endParaRPr lang="en-US" sz="24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6019800" y="3429000"/>
            <a:ext cx="3048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4572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Initial Filtering 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Candidate Target 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Loci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1219200"/>
            <a:ext cx="4038600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   Repeat masking (hard &amp; soft) 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   Remove regions with extreme G/C content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   Unique</a:t>
            </a:r>
            <a:r>
              <a:rPr lang="en-US" sz="2000" dirty="0" smtClean="0"/>
              <a:t> markers in target sets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   Length cutoff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   Positive (</a:t>
            </a:r>
            <a:r>
              <a:rPr lang="en-US" sz="2000" dirty="0" smtClean="0"/>
              <a:t>targeted loci) </a:t>
            </a:r>
            <a:r>
              <a:rPr lang="en-US" sz="2000" dirty="0" smtClean="0"/>
              <a:t>and negative</a:t>
            </a:r>
            <a:r>
              <a:rPr lang="en-US" sz="2000" dirty="0" smtClean="0"/>
              <a:t> (No-target) controls for </a:t>
            </a:r>
            <a:r>
              <a:rPr lang="en-US" sz="2000" dirty="0" err="1" smtClean="0"/>
              <a:t>qPCR</a:t>
            </a:r>
            <a:r>
              <a:rPr lang="en-US" sz="2000" dirty="0" smtClean="0"/>
              <a:t> assessment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2000" dirty="0" smtClean="0"/>
              <a:t>   A </a:t>
            </a:r>
            <a:r>
              <a:rPr lang="en-US" sz="2000" b="1" dirty="0" smtClean="0">
                <a:solidFill>
                  <a:srgbClr val="FF0000"/>
                </a:solidFill>
              </a:rPr>
              <a:t>short</a:t>
            </a:r>
            <a:r>
              <a:rPr lang="en-US" sz="2000" dirty="0" smtClean="0"/>
              <a:t> mitochondrial locus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for evaluating empirical error</a:t>
            </a:r>
            <a:r>
              <a:rPr lang="en-US" sz="2000" dirty="0" smtClean="0"/>
              <a:t> rates</a:t>
            </a:r>
            <a:endParaRPr lang="en-US" sz="2000" dirty="0" smtClean="0"/>
          </a:p>
          <a:p>
            <a:pPr>
              <a:spcBef>
                <a:spcPts val="600"/>
              </a:spcBef>
            </a:pPr>
            <a:r>
              <a:rPr lang="en-US" sz="2000" dirty="0" smtClean="0"/>
              <a:t>       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621584" y="2133600"/>
            <a:ext cx="4370016" cy="3962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51054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DO NOT </a:t>
            </a:r>
            <a:r>
              <a:rPr lang="en-US" sz="2000" dirty="0" smtClean="0"/>
              <a:t>include a long </a:t>
            </a:r>
            <a:r>
              <a:rPr lang="en-US" sz="2000" dirty="0" err="1" smtClean="0"/>
              <a:t>mt</a:t>
            </a:r>
            <a:r>
              <a:rPr lang="en-US" sz="2000" dirty="0" smtClean="0"/>
              <a:t> locus unless it is of particular interest!   </a:t>
            </a:r>
            <a:endParaRPr lang="en-US" sz="2000" dirty="0"/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574809" y="6096000"/>
            <a:ext cx="39660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Bi et al. 2012. BMC Genomics 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"/>
          <p:cNvSpPr>
            <a:spLocks noChangeShapeType="1"/>
          </p:cNvSpPr>
          <p:nvPr/>
        </p:nvSpPr>
        <p:spPr bwMode="auto">
          <a:xfrm>
            <a:off x="914400" y="2133600"/>
            <a:ext cx="7620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685800" y="2133600"/>
            <a:ext cx="7620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71600" y="2039938"/>
            <a:ext cx="2667000" cy="188912"/>
          </a:xfrm>
          <a:prstGeom prst="rect">
            <a:avLst/>
          </a:prstGeom>
          <a:solidFill>
            <a:srgbClr val="D99694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334000" y="2038350"/>
            <a:ext cx="2667000" cy="188913"/>
          </a:xfrm>
          <a:prstGeom prst="rect">
            <a:avLst/>
          </a:prstGeom>
          <a:solidFill>
            <a:srgbClr val="D99694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1219200" y="2276475"/>
            <a:ext cx="7620000" cy="847725"/>
            <a:chOff x="990600" y="2276475"/>
            <a:chExt cx="7620000" cy="847753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990600" y="22860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1143000" y="23622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295400" y="24384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47800" y="25146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600200" y="25908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752600" y="26670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>
              <a:off x="1905000" y="27432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2057400" y="22955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2209800" y="23717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2362200" y="24479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>
              <a:off x="2514600" y="25241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17"/>
            <p:cNvSpPr>
              <a:spLocks noChangeShapeType="1"/>
            </p:cNvSpPr>
            <p:nvPr/>
          </p:nvSpPr>
          <p:spPr bwMode="auto">
            <a:xfrm>
              <a:off x="2667000" y="26003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auto">
            <a:xfrm>
              <a:off x="2819400" y="26765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>
              <a:off x="2971800" y="27527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20"/>
            <p:cNvSpPr>
              <a:spLocks noChangeShapeType="1"/>
            </p:cNvSpPr>
            <p:nvPr/>
          </p:nvSpPr>
          <p:spPr bwMode="auto">
            <a:xfrm>
              <a:off x="3124200" y="22955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21"/>
            <p:cNvSpPr>
              <a:spLocks noChangeShapeType="1"/>
            </p:cNvSpPr>
            <p:nvPr/>
          </p:nvSpPr>
          <p:spPr bwMode="auto">
            <a:xfrm>
              <a:off x="3276600" y="23717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>
              <a:off x="3429000" y="24479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>
              <a:off x="3581400" y="25241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24"/>
            <p:cNvSpPr>
              <a:spLocks noChangeShapeType="1"/>
            </p:cNvSpPr>
            <p:nvPr/>
          </p:nvSpPr>
          <p:spPr bwMode="auto">
            <a:xfrm>
              <a:off x="3733800" y="26003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25"/>
            <p:cNvSpPr>
              <a:spLocks noChangeShapeType="1"/>
            </p:cNvSpPr>
            <p:nvPr/>
          </p:nvSpPr>
          <p:spPr bwMode="auto">
            <a:xfrm>
              <a:off x="3886200" y="26765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26"/>
            <p:cNvSpPr>
              <a:spLocks noChangeShapeType="1"/>
            </p:cNvSpPr>
            <p:nvPr/>
          </p:nvSpPr>
          <p:spPr bwMode="auto">
            <a:xfrm>
              <a:off x="4038600" y="275272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27"/>
            <p:cNvSpPr>
              <a:spLocks noChangeShapeType="1"/>
            </p:cNvSpPr>
            <p:nvPr/>
          </p:nvSpPr>
          <p:spPr bwMode="auto">
            <a:xfrm>
              <a:off x="4876800" y="227647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28"/>
            <p:cNvSpPr>
              <a:spLocks noChangeShapeType="1"/>
            </p:cNvSpPr>
            <p:nvPr/>
          </p:nvSpPr>
          <p:spPr bwMode="auto">
            <a:xfrm>
              <a:off x="5105400" y="235267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29"/>
            <p:cNvSpPr>
              <a:spLocks noChangeShapeType="1"/>
            </p:cNvSpPr>
            <p:nvPr/>
          </p:nvSpPr>
          <p:spPr bwMode="auto">
            <a:xfrm>
              <a:off x="5334000" y="2436817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30"/>
            <p:cNvSpPr>
              <a:spLocks noChangeShapeType="1"/>
            </p:cNvSpPr>
            <p:nvPr/>
          </p:nvSpPr>
          <p:spPr bwMode="auto">
            <a:xfrm>
              <a:off x="5486400" y="250507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31"/>
            <p:cNvSpPr>
              <a:spLocks noChangeShapeType="1"/>
            </p:cNvSpPr>
            <p:nvPr/>
          </p:nvSpPr>
          <p:spPr bwMode="auto">
            <a:xfrm>
              <a:off x="5715000" y="258127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32"/>
            <p:cNvSpPr>
              <a:spLocks noChangeShapeType="1"/>
            </p:cNvSpPr>
            <p:nvPr/>
          </p:nvSpPr>
          <p:spPr bwMode="auto">
            <a:xfrm>
              <a:off x="5867400" y="265747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33"/>
            <p:cNvSpPr>
              <a:spLocks noChangeShapeType="1"/>
            </p:cNvSpPr>
            <p:nvPr/>
          </p:nvSpPr>
          <p:spPr bwMode="auto">
            <a:xfrm>
              <a:off x="6019800" y="2733675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34"/>
            <p:cNvSpPr>
              <a:spLocks noChangeShapeType="1"/>
            </p:cNvSpPr>
            <p:nvPr/>
          </p:nvSpPr>
          <p:spPr bwMode="auto">
            <a:xfrm>
              <a:off x="6172200" y="22860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6324600" y="23622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>
              <a:off x="6477000" y="24384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37"/>
            <p:cNvSpPr>
              <a:spLocks noChangeShapeType="1"/>
            </p:cNvSpPr>
            <p:nvPr/>
          </p:nvSpPr>
          <p:spPr bwMode="auto">
            <a:xfrm>
              <a:off x="6629400" y="25146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38"/>
            <p:cNvSpPr>
              <a:spLocks noChangeShapeType="1"/>
            </p:cNvSpPr>
            <p:nvPr/>
          </p:nvSpPr>
          <p:spPr bwMode="auto">
            <a:xfrm>
              <a:off x="6781800" y="25908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>
              <a:off x="6934200" y="26670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>
              <a:off x="7086600" y="27432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41"/>
            <p:cNvSpPr>
              <a:spLocks noChangeShapeType="1"/>
            </p:cNvSpPr>
            <p:nvPr/>
          </p:nvSpPr>
          <p:spPr bwMode="auto">
            <a:xfrm>
              <a:off x="7239000" y="22860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42"/>
            <p:cNvSpPr>
              <a:spLocks noChangeShapeType="1"/>
            </p:cNvSpPr>
            <p:nvPr/>
          </p:nvSpPr>
          <p:spPr bwMode="auto">
            <a:xfrm>
              <a:off x="7391400" y="23622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43"/>
            <p:cNvSpPr>
              <a:spLocks noChangeShapeType="1"/>
            </p:cNvSpPr>
            <p:nvPr/>
          </p:nvSpPr>
          <p:spPr bwMode="auto">
            <a:xfrm>
              <a:off x="7543800" y="24384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44"/>
            <p:cNvSpPr>
              <a:spLocks noChangeShapeType="1"/>
            </p:cNvSpPr>
            <p:nvPr/>
          </p:nvSpPr>
          <p:spPr bwMode="auto">
            <a:xfrm>
              <a:off x="7696200" y="25146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45"/>
            <p:cNvSpPr>
              <a:spLocks noChangeShapeType="1"/>
            </p:cNvSpPr>
            <p:nvPr/>
          </p:nvSpPr>
          <p:spPr bwMode="auto">
            <a:xfrm>
              <a:off x="7848600" y="25908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46"/>
            <p:cNvSpPr>
              <a:spLocks noChangeShapeType="1"/>
            </p:cNvSpPr>
            <p:nvPr/>
          </p:nvSpPr>
          <p:spPr bwMode="auto">
            <a:xfrm>
              <a:off x="8001000" y="26670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47"/>
            <p:cNvSpPr>
              <a:spLocks noChangeShapeType="1"/>
            </p:cNvSpPr>
            <p:nvPr/>
          </p:nvSpPr>
          <p:spPr bwMode="auto">
            <a:xfrm>
              <a:off x="8153400" y="2743200"/>
              <a:ext cx="45720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Text Box 51"/>
            <p:cNvSpPr txBox="1">
              <a:spLocks noChangeArrowheads="1"/>
            </p:cNvSpPr>
            <p:nvPr/>
          </p:nvSpPr>
          <p:spPr bwMode="auto">
            <a:xfrm>
              <a:off x="1752600" y="2752715"/>
              <a:ext cx="2743200" cy="3715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dirty="0" smtClean="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T</a:t>
              </a:r>
              <a:r>
                <a:rPr lang="en-US" sz="1800" dirty="0" smtClean="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iling probes</a:t>
              </a:r>
              <a:endParaRPr lang="en-US" sz="18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53" name="Text Box 48"/>
          <p:cNvSpPr txBox="1">
            <a:spLocks noChangeArrowheads="1"/>
          </p:cNvSpPr>
          <p:nvPr/>
        </p:nvSpPr>
        <p:spPr bwMode="auto">
          <a:xfrm>
            <a:off x="3505201" y="1228687"/>
            <a:ext cx="2743199" cy="3715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Genome reference</a:t>
            </a:r>
            <a:endParaRPr lang="en-US" sz="18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54" name="Text Box 49"/>
          <p:cNvSpPr txBox="1">
            <a:spLocks noChangeArrowheads="1"/>
          </p:cNvSpPr>
          <p:nvPr/>
        </p:nvSpPr>
        <p:spPr bwMode="auto">
          <a:xfrm>
            <a:off x="228600" y="1600200"/>
            <a:ext cx="8763000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</a:t>
            </a:r>
            <a:r>
              <a:rPr lang="en-US" sz="1800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intron</a:t>
            </a:r>
            <a:r>
              <a:rPr lang="en-US" sz="18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      </a:t>
            </a: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       </a:t>
            </a:r>
            <a:r>
              <a:rPr lang="en-US" sz="1800" dirty="0" err="1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exon</a:t>
            </a: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                         </a:t>
            </a:r>
            <a:r>
              <a:rPr lang="en-US" sz="1800" dirty="0" err="1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intron</a:t>
            </a: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                      </a:t>
            </a:r>
            <a:r>
              <a:rPr lang="en-US" sz="1800" dirty="0" err="1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exon</a:t>
            </a: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                    </a:t>
            </a:r>
            <a:r>
              <a:rPr lang="en-US" sz="1800" dirty="0" err="1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intron</a:t>
            </a: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           </a:t>
            </a:r>
            <a:endParaRPr lang="en-US" sz="18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3591607" y="3352800"/>
            <a:ext cx="2656793" cy="37151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    </a:t>
            </a:r>
            <a:r>
              <a:rPr lang="en-US" sz="1800" dirty="0" err="1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Transcriptome</a:t>
            </a:r>
            <a:r>
              <a:rPr lang="en-US" sz="1800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reference</a:t>
            </a:r>
            <a:endParaRPr lang="en-US" sz="18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3" name="Group 156"/>
          <p:cNvGrpSpPr/>
          <p:nvPr/>
        </p:nvGrpSpPr>
        <p:grpSpPr>
          <a:xfrm>
            <a:off x="1826046" y="4029113"/>
            <a:ext cx="6098754" cy="773097"/>
            <a:chOff x="1524000" y="4191000"/>
            <a:chExt cx="6400800" cy="773097"/>
          </a:xfrm>
        </p:grpSpPr>
        <p:sp>
          <p:nvSpPr>
            <p:cNvPr id="62" name="Rectangle 5"/>
            <p:cNvSpPr>
              <a:spLocks noChangeArrowheads="1"/>
            </p:cNvSpPr>
            <p:nvPr/>
          </p:nvSpPr>
          <p:spPr bwMode="auto">
            <a:xfrm>
              <a:off x="1524000" y="4191000"/>
              <a:ext cx="6400800" cy="188912"/>
            </a:xfrm>
            <a:prstGeom prst="rect">
              <a:avLst/>
            </a:prstGeom>
            <a:solidFill>
              <a:srgbClr val="D9969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107"/>
            <p:cNvGrpSpPr/>
            <p:nvPr/>
          </p:nvGrpSpPr>
          <p:grpSpPr>
            <a:xfrm>
              <a:off x="4191000" y="4495800"/>
              <a:ext cx="3733800" cy="468297"/>
              <a:chOff x="5334000" y="4876800"/>
              <a:chExt cx="3505200" cy="468297"/>
            </a:xfrm>
          </p:grpSpPr>
          <p:sp>
            <p:nvSpPr>
              <p:cNvPr id="85" name="Line 27"/>
              <p:cNvSpPr>
                <a:spLocks noChangeShapeType="1"/>
              </p:cNvSpPr>
              <p:nvPr/>
            </p:nvSpPr>
            <p:spPr bwMode="auto">
              <a:xfrm>
                <a:off x="5334000" y="4876800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Line 28"/>
              <p:cNvSpPr>
                <a:spLocks noChangeShapeType="1"/>
              </p:cNvSpPr>
              <p:nvPr/>
            </p:nvSpPr>
            <p:spPr bwMode="auto">
              <a:xfrm>
                <a:off x="5486400" y="495299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Line 29"/>
              <p:cNvSpPr>
                <a:spLocks noChangeShapeType="1"/>
              </p:cNvSpPr>
              <p:nvPr/>
            </p:nvSpPr>
            <p:spPr bwMode="auto">
              <a:xfrm>
                <a:off x="5638800" y="502919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Line 30"/>
              <p:cNvSpPr>
                <a:spLocks noChangeShapeType="1"/>
              </p:cNvSpPr>
              <p:nvPr/>
            </p:nvSpPr>
            <p:spPr bwMode="auto">
              <a:xfrm>
                <a:off x="5791200" y="510539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Line 31"/>
              <p:cNvSpPr>
                <a:spLocks noChangeShapeType="1"/>
              </p:cNvSpPr>
              <p:nvPr/>
            </p:nvSpPr>
            <p:spPr bwMode="auto">
              <a:xfrm>
                <a:off x="5943600" y="5181590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Line 32"/>
              <p:cNvSpPr>
                <a:spLocks noChangeShapeType="1"/>
              </p:cNvSpPr>
              <p:nvPr/>
            </p:nvSpPr>
            <p:spPr bwMode="auto">
              <a:xfrm>
                <a:off x="6096000" y="525778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Line 33"/>
              <p:cNvSpPr>
                <a:spLocks noChangeShapeType="1"/>
              </p:cNvSpPr>
              <p:nvPr/>
            </p:nvSpPr>
            <p:spPr bwMode="auto">
              <a:xfrm>
                <a:off x="6248400" y="533398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Line 34"/>
              <p:cNvSpPr>
                <a:spLocks noChangeShapeType="1"/>
              </p:cNvSpPr>
              <p:nvPr/>
            </p:nvSpPr>
            <p:spPr bwMode="auto">
              <a:xfrm>
                <a:off x="6400800" y="488632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Line 35"/>
              <p:cNvSpPr>
                <a:spLocks noChangeShapeType="1"/>
              </p:cNvSpPr>
              <p:nvPr/>
            </p:nvSpPr>
            <p:spPr bwMode="auto">
              <a:xfrm>
                <a:off x="6553200" y="496252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Line 36"/>
              <p:cNvSpPr>
                <a:spLocks noChangeShapeType="1"/>
              </p:cNvSpPr>
              <p:nvPr/>
            </p:nvSpPr>
            <p:spPr bwMode="auto">
              <a:xfrm>
                <a:off x="6705600" y="5038720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Line 37"/>
              <p:cNvSpPr>
                <a:spLocks noChangeShapeType="1"/>
              </p:cNvSpPr>
              <p:nvPr/>
            </p:nvSpPr>
            <p:spPr bwMode="auto">
              <a:xfrm>
                <a:off x="6858000" y="511491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Line 38"/>
              <p:cNvSpPr>
                <a:spLocks noChangeShapeType="1"/>
              </p:cNvSpPr>
              <p:nvPr/>
            </p:nvSpPr>
            <p:spPr bwMode="auto">
              <a:xfrm>
                <a:off x="7010400" y="519111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Line 39"/>
              <p:cNvSpPr>
                <a:spLocks noChangeShapeType="1"/>
              </p:cNvSpPr>
              <p:nvPr/>
            </p:nvSpPr>
            <p:spPr bwMode="auto">
              <a:xfrm>
                <a:off x="7162800" y="526731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Line 40"/>
              <p:cNvSpPr>
                <a:spLocks noChangeShapeType="1"/>
              </p:cNvSpPr>
              <p:nvPr/>
            </p:nvSpPr>
            <p:spPr bwMode="auto">
              <a:xfrm>
                <a:off x="7315200" y="5343509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Line 41"/>
              <p:cNvSpPr>
                <a:spLocks noChangeShapeType="1"/>
              </p:cNvSpPr>
              <p:nvPr/>
            </p:nvSpPr>
            <p:spPr bwMode="auto">
              <a:xfrm>
                <a:off x="7467600" y="488632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Line 42"/>
              <p:cNvSpPr>
                <a:spLocks noChangeShapeType="1"/>
              </p:cNvSpPr>
              <p:nvPr/>
            </p:nvSpPr>
            <p:spPr bwMode="auto">
              <a:xfrm>
                <a:off x="7620000" y="496252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Line 43"/>
              <p:cNvSpPr>
                <a:spLocks noChangeShapeType="1"/>
              </p:cNvSpPr>
              <p:nvPr/>
            </p:nvSpPr>
            <p:spPr bwMode="auto">
              <a:xfrm>
                <a:off x="7772400" y="5038720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Line 44"/>
              <p:cNvSpPr>
                <a:spLocks noChangeShapeType="1"/>
              </p:cNvSpPr>
              <p:nvPr/>
            </p:nvSpPr>
            <p:spPr bwMode="auto">
              <a:xfrm>
                <a:off x="7924800" y="511491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Line 45"/>
              <p:cNvSpPr>
                <a:spLocks noChangeShapeType="1"/>
              </p:cNvSpPr>
              <p:nvPr/>
            </p:nvSpPr>
            <p:spPr bwMode="auto">
              <a:xfrm>
                <a:off x="8077200" y="519111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Line 46"/>
              <p:cNvSpPr>
                <a:spLocks noChangeShapeType="1"/>
              </p:cNvSpPr>
              <p:nvPr/>
            </p:nvSpPr>
            <p:spPr bwMode="auto">
              <a:xfrm>
                <a:off x="8229600" y="526731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Line 47"/>
              <p:cNvSpPr>
                <a:spLocks noChangeShapeType="1"/>
              </p:cNvSpPr>
              <p:nvPr/>
            </p:nvSpPr>
            <p:spPr bwMode="auto">
              <a:xfrm>
                <a:off x="8382000" y="5343509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1" name="Group 126"/>
            <p:cNvGrpSpPr/>
            <p:nvPr/>
          </p:nvGrpSpPr>
          <p:grpSpPr>
            <a:xfrm>
              <a:off x="1676400" y="4495800"/>
              <a:ext cx="2971800" cy="468297"/>
              <a:chOff x="1219200" y="4886325"/>
              <a:chExt cx="2438400" cy="468297"/>
            </a:xfrm>
          </p:grpSpPr>
          <p:sp>
            <p:nvSpPr>
              <p:cNvPr id="128" name="Line 6"/>
              <p:cNvSpPr>
                <a:spLocks noChangeShapeType="1"/>
              </p:cNvSpPr>
              <p:nvPr/>
            </p:nvSpPr>
            <p:spPr bwMode="auto">
              <a:xfrm>
                <a:off x="1219200" y="488632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Line 7"/>
              <p:cNvSpPr>
                <a:spLocks noChangeShapeType="1"/>
              </p:cNvSpPr>
              <p:nvPr/>
            </p:nvSpPr>
            <p:spPr bwMode="auto">
              <a:xfrm>
                <a:off x="1371600" y="496252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Line 8"/>
              <p:cNvSpPr>
                <a:spLocks noChangeShapeType="1"/>
              </p:cNvSpPr>
              <p:nvPr/>
            </p:nvSpPr>
            <p:spPr bwMode="auto">
              <a:xfrm>
                <a:off x="1524000" y="5038720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Line 9"/>
              <p:cNvSpPr>
                <a:spLocks noChangeShapeType="1"/>
              </p:cNvSpPr>
              <p:nvPr/>
            </p:nvSpPr>
            <p:spPr bwMode="auto">
              <a:xfrm>
                <a:off x="1676400" y="511491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Line 10"/>
              <p:cNvSpPr>
                <a:spLocks noChangeShapeType="1"/>
              </p:cNvSpPr>
              <p:nvPr/>
            </p:nvSpPr>
            <p:spPr bwMode="auto">
              <a:xfrm>
                <a:off x="1828800" y="5191115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Line 11"/>
              <p:cNvSpPr>
                <a:spLocks noChangeShapeType="1"/>
              </p:cNvSpPr>
              <p:nvPr/>
            </p:nvSpPr>
            <p:spPr bwMode="auto">
              <a:xfrm>
                <a:off x="1981200" y="526731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Line 12"/>
              <p:cNvSpPr>
                <a:spLocks noChangeShapeType="1"/>
              </p:cNvSpPr>
              <p:nvPr/>
            </p:nvSpPr>
            <p:spPr bwMode="auto">
              <a:xfrm>
                <a:off x="2133600" y="5343509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Line 13"/>
              <p:cNvSpPr>
                <a:spLocks noChangeShapeType="1"/>
              </p:cNvSpPr>
              <p:nvPr/>
            </p:nvSpPr>
            <p:spPr bwMode="auto">
              <a:xfrm>
                <a:off x="2286000" y="4895849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Line 14"/>
              <p:cNvSpPr>
                <a:spLocks noChangeShapeType="1"/>
              </p:cNvSpPr>
              <p:nvPr/>
            </p:nvSpPr>
            <p:spPr bwMode="auto">
              <a:xfrm>
                <a:off x="2438400" y="497204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Line 15"/>
              <p:cNvSpPr>
                <a:spLocks noChangeShapeType="1"/>
              </p:cNvSpPr>
              <p:nvPr/>
            </p:nvSpPr>
            <p:spPr bwMode="auto">
              <a:xfrm>
                <a:off x="2590800" y="5048244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Line 16"/>
              <p:cNvSpPr>
                <a:spLocks noChangeShapeType="1"/>
              </p:cNvSpPr>
              <p:nvPr/>
            </p:nvSpPr>
            <p:spPr bwMode="auto">
              <a:xfrm>
                <a:off x="2743200" y="5124442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Line 17"/>
              <p:cNvSpPr>
                <a:spLocks noChangeShapeType="1"/>
              </p:cNvSpPr>
              <p:nvPr/>
            </p:nvSpPr>
            <p:spPr bwMode="auto">
              <a:xfrm>
                <a:off x="2895600" y="5200639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Line 18"/>
              <p:cNvSpPr>
                <a:spLocks noChangeShapeType="1"/>
              </p:cNvSpPr>
              <p:nvPr/>
            </p:nvSpPr>
            <p:spPr bwMode="auto">
              <a:xfrm>
                <a:off x="3048000" y="5276837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Line 19"/>
              <p:cNvSpPr>
                <a:spLocks noChangeShapeType="1"/>
              </p:cNvSpPr>
              <p:nvPr/>
            </p:nvSpPr>
            <p:spPr bwMode="auto">
              <a:xfrm>
                <a:off x="3200400" y="5353034"/>
                <a:ext cx="457200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6" name="Group 155"/>
          <p:cNvGrpSpPr/>
          <p:nvPr/>
        </p:nvGrpSpPr>
        <p:grpSpPr>
          <a:xfrm>
            <a:off x="1826046" y="5288000"/>
            <a:ext cx="6022554" cy="958042"/>
            <a:chOff x="1524000" y="5449887"/>
            <a:chExt cx="6324600" cy="958042"/>
          </a:xfrm>
        </p:grpSpPr>
        <p:sp>
          <p:nvSpPr>
            <p:cNvPr id="109" name="Rectangle 4"/>
            <p:cNvSpPr>
              <a:spLocks noChangeArrowheads="1"/>
            </p:cNvSpPr>
            <p:nvPr/>
          </p:nvSpPr>
          <p:spPr bwMode="auto">
            <a:xfrm>
              <a:off x="1524000" y="5449887"/>
              <a:ext cx="2667000" cy="188912"/>
            </a:xfrm>
            <a:prstGeom prst="rect">
              <a:avLst/>
            </a:prstGeom>
            <a:solidFill>
              <a:srgbClr val="D9969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5"/>
            <p:cNvSpPr>
              <a:spLocks noChangeArrowheads="1"/>
            </p:cNvSpPr>
            <p:nvPr/>
          </p:nvSpPr>
          <p:spPr bwMode="auto">
            <a:xfrm>
              <a:off x="4191000" y="5449888"/>
              <a:ext cx="1828800" cy="188912"/>
            </a:xfrm>
            <a:prstGeom prst="rect">
              <a:avLst/>
            </a:prstGeom>
            <a:solidFill>
              <a:srgbClr val="D9969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5"/>
            <p:cNvSpPr>
              <a:spLocks noChangeArrowheads="1"/>
            </p:cNvSpPr>
            <p:nvPr/>
          </p:nvSpPr>
          <p:spPr bwMode="auto">
            <a:xfrm>
              <a:off x="6019800" y="5449887"/>
              <a:ext cx="1828800" cy="188912"/>
            </a:xfrm>
            <a:prstGeom prst="rect">
              <a:avLst/>
            </a:prstGeom>
            <a:solidFill>
              <a:srgbClr val="D9969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7" name="Group 154"/>
            <p:cNvGrpSpPr/>
            <p:nvPr/>
          </p:nvGrpSpPr>
          <p:grpSpPr>
            <a:xfrm>
              <a:off x="1600200" y="5856303"/>
              <a:ext cx="6248400" cy="551626"/>
              <a:chOff x="1600200" y="5856303"/>
              <a:chExt cx="6248400" cy="551626"/>
            </a:xfrm>
          </p:grpSpPr>
          <p:grpSp>
            <p:nvGrpSpPr>
              <p:cNvPr id="58" name="Group 106"/>
              <p:cNvGrpSpPr/>
              <p:nvPr/>
            </p:nvGrpSpPr>
            <p:grpSpPr>
              <a:xfrm>
                <a:off x="4191000" y="5861859"/>
                <a:ext cx="1776412" cy="540529"/>
                <a:chOff x="1219200" y="4886325"/>
                <a:chExt cx="1457569" cy="540529"/>
              </a:xfrm>
            </p:grpSpPr>
            <p:sp>
              <p:nvSpPr>
                <p:cNvPr id="64" name="Line 6"/>
                <p:cNvSpPr>
                  <a:spLocks noChangeShapeType="1"/>
                </p:cNvSpPr>
                <p:nvPr/>
              </p:nvSpPr>
              <p:spPr bwMode="auto">
                <a:xfrm>
                  <a:off x="1219200" y="4886325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Line 7"/>
                <p:cNvSpPr>
                  <a:spLocks noChangeShapeType="1"/>
                </p:cNvSpPr>
                <p:nvPr/>
              </p:nvSpPr>
              <p:spPr bwMode="auto">
                <a:xfrm>
                  <a:off x="1371600" y="496252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Line 8"/>
                <p:cNvSpPr>
                  <a:spLocks noChangeShapeType="1"/>
                </p:cNvSpPr>
                <p:nvPr/>
              </p:nvSpPr>
              <p:spPr bwMode="auto">
                <a:xfrm>
                  <a:off x="1524000" y="5038720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Line 9"/>
                <p:cNvSpPr>
                  <a:spLocks noChangeShapeType="1"/>
                </p:cNvSpPr>
                <p:nvPr/>
              </p:nvSpPr>
              <p:spPr bwMode="auto">
                <a:xfrm>
                  <a:off x="1676400" y="5114917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Line 10"/>
                <p:cNvSpPr>
                  <a:spLocks noChangeShapeType="1"/>
                </p:cNvSpPr>
                <p:nvPr/>
              </p:nvSpPr>
              <p:spPr bwMode="auto">
                <a:xfrm>
                  <a:off x="1828800" y="5191115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Line 11"/>
                <p:cNvSpPr>
                  <a:spLocks noChangeShapeType="1"/>
                </p:cNvSpPr>
                <p:nvPr/>
              </p:nvSpPr>
              <p:spPr bwMode="auto">
                <a:xfrm>
                  <a:off x="1981200" y="526731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Line 12"/>
                <p:cNvSpPr>
                  <a:spLocks noChangeShapeType="1"/>
                </p:cNvSpPr>
                <p:nvPr/>
              </p:nvSpPr>
              <p:spPr bwMode="auto">
                <a:xfrm>
                  <a:off x="2133600" y="5343509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Line 13"/>
                <p:cNvSpPr>
                  <a:spLocks noChangeShapeType="1"/>
                </p:cNvSpPr>
                <p:nvPr/>
              </p:nvSpPr>
              <p:spPr bwMode="auto">
                <a:xfrm>
                  <a:off x="2219569" y="5425266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9" name="Group 111"/>
              <p:cNvGrpSpPr/>
              <p:nvPr/>
            </p:nvGrpSpPr>
            <p:grpSpPr>
              <a:xfrm>
                <a:off x="1600200" y="5856303"/>
                <a:ext cx="2309813" cy="458772"/>
                <a:chOff x="1219200" y="4886325"/>
                <a:chExt cx="1895231" cy="458772"/>
              </a:xfrm>
            </p:grpSpPr>
            <p:sp>
              <p:nvSpPr>
                <p:cNvPr id="113" name="Line 6"/>
                <p:cNvSpPr>
                  <a:spLocks noChangeShapeType="1"/>
                </p:cNvSpPr>
                <p:nvPr/>
              </p:nvSpPr>
              <p:spPr bwMode="auto">
                <a:xfrm>
                  <a:off x="1219200" y="4886325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4" name="Line 7"/>
                <p:cNvSpPr>
                  <a:spLocks noChangeShapeType="1"/>
                </p:cNvSpPr>
                <p:nvPr/>
              </p:nvSpPr>
              <p:spPr bwMode="auto">
                <a:xfrm>
                  <a:off x="1344246" y="4972034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5" name="Line 8"/>
                <p:cNvSpPr>
                  <a:spLocks noChangeShapeType="1"/>
                </p:cNvSpPr>
                <p:nvPr/>
              </p:nvSpPr>
              <p:spPr bwMode="auto">
                <a:xfrm>
                  <a:off x="1469292" y="5038720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6" name="Line 9"/>
                <p:cNvSpPr>
                  <a:spLocks noChangeShapeType="1"/>
                </p:cNvSpPr>
                <p:nvPr/>
              </p:nvSpPr>
              <p:spPr bwMode="auto">
                <a:xfrm>
                  <a:off x="1594338" y="5114917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7" name="Line 10"/>
                <p:cNvSpPr>
                  <a:spLocks noChangeShapeType="1"/>
                </p:cNvSpPr>
                <p:nvPr/>
              </p:nvSpPr>
              <p:spPr bwMode="auto">
                <a:xfrm>
                  <a:off x="1719385" y="5191115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8" name="Line 11"/>
                <p:cNvSpPr>
                  <a:spLocks noChangeShapeType="1"/>
                </p:cNvSpPr>
                <p:nvPr/>
              </p:nvSpPr>
              <p:spPr bwMode="auto">
                <a:xfrm>
                  <a:off x="1844431" y="526731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9" name="Line 12"/>
                <p:cNvSpPr>
                  <a:spLocks noChangeShapeType="1"/>
                </p:cNvSpPr>
                <p:nvPr/>
              </p:nvSpPr>
              <p:spPr bwMode="auto">
                <a:xfrm>
                  <a:off x="1969477" y="5343509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0" name="Line 13"/>
                <p:cNvSpPr>
                  <a:spLocks noChangeShapeType="1"/>
                </p:cNvSpPr>
                <p:nvPr/>
              </p:nvSpPr>
              <p:spPr bwMode="auto">
                <a:xfrm>
                  <a:off x="2157046" y="489742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Line 14"/>
                <p:cNvSpPr>
                  <a:spLocks noChangeShapeType="1"/>
                </p:cNvSpPr>
                <p:nvPr/>
              </p:nvSpPr>
              <p:spPr bwMode="auto">
                <a:xfrm>
                  <a:off x="2282092" y="497362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Line 15"/>
                <p:cNvSpPr>
                  <a:spLocks noChangeShapeType="1"/>
                </p:cNvSpPr>
                <p:nvPr/>
              </p:nvSpPr>
              <p:spPr bwMode="auto">
                <a:xfrm>
                  <a:off x="2407138" y="5048244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Line 16"/>
                <p:cNvSpPr>
                  <a:spLocks noChangeShapeType="1"/>
                </p:cNvSpPr>
                <p:nvPr/>
              </p:nvSpPr>
              <p:spPr bwMode="auto">
                <a:xfrm>
                  <a:off x="2532184" y="512444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Line 17"/>
                <p:cNvSpPr>
                  <a:spLocks noChangeShapeType="1"/>
                </p:cNvSpPr>
                <p:nvPr/>
              </p:nvSpPr>
              <p:spPr bwMode="auto">
                <a:xfrm>
                  <a:off x="2657231" y="5200639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42" name="Line 17"/>
              <p:cNvSpPr>
                <a:spLocks noChangeShapeType="1"/>
              </p:cNvSpPr>
              <p:nvPr/>
            </p:nvSpPr>
            <p:spPr bwMode="auto">
              <a:xfrm>
                <a:off x="3505200" y="6248400"/>
                <a:ext cx="557213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Line 17"/>
              <p:cNvSpPr>
                <a:spLocks noChangeShapeType="1"/>
              </p:cNvSpPr>
              <p:nvPr/>
            </p:nvSpPr>
            <p:spPr bwMode="auto">
              <a:xfrm>
                <a:off x="3581400" y="6323017"/>
                <a:ext cx="557213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Line 17"/>
              <p:cNvSpPr>
                <a:spLocks noChangeShapeType="1"/>
              </p:cNvSpPr>
              <p:nvPr/>
            </p:nvSpPr>
            <p:spPr bwMode="auto">
              <a:xfrm>
                <a:off x="3657600" y="6400800"/>
                <a:ext cx="557213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Line 12"/>
              <p:cNvSpPr>
                <a:spLocks noChangeShapeType="1"/>
              </p:cNvSpPr>
              <p:nvPr/>
            </p:nvSpPr>
            <p:spPr bwMode="auto">
              <a:xfrm>
                <a:off x="2667000" y="6400800"/>
                <a:ext cx="557213" cy="1588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0" name="Group 145"/>
              <p:cNvGrpSpPr/>
              <p:nvPr/>
            </p:nvGrpSpPr>
            <p:grpSpPr>
              <a:xfrm>
                <a:off x="6072188" y="5867400"/>
                <a:ext cx="1776412" cy="540529"/>
                <a:chOff x="1219200" y="4886325"/>
                <a:chExt cx="1457569" cy="540529"/>
              </a:xfrm>
            </p:grpSpPr>
            <p:sp>
              <p:nvSpPr>
                <p:cNvPr id="147" name="Line 6"/>
                <p:cNvSpPr>
                  <a:spLocks noChangeShapeType="1"/>
                </p:cNvSpPr>
                <p:nvPr/>
              </p:nvSpPr>
              <p:spPr bwMode="auto">
                <a:xfrm>
                  <a:off x="1219200" y="4886325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Line 7"/>
                <p:cNvSpPr>
                  <a:spLocks noChangeShapeType="1"/>
                </p:cNvSpPr>
                <p:nvPr/>
              </p:nvSpPr>
              <p:spPr bwMode="auto">
                <a:xfrm>
                  <a:off x="1371600" y="496252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Line 8"/>
                <p:cNvSpPr>
                  <a:spLocks noChangeShapeType="1"/>
                </p:cNvSpPr>
                <p:nvPr/>
              </p:nvSpPr>
              <p:spPr bwMode="auto">
                <a:xfrm>
                  <a:off x="1524000" y="5038720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Line 9"/>
                <p:cNvSpPr>
                  <a:spLocks noChangeShapeType="1"/>
                </p:cNvSpPr>
                <p:nvPr/>
              </p:nvSpPr>
              <p:spPr bwMode="auto">
                <a:xfrm>
                  <a:off x="1676400" y="5114917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1" name="Line 10"/>
                <p:cNvSpPr>
                  <a:spLocks noChangeShapeType="1"/>
                </p:cNvSpPr>
                <p:nvPr/>
              </p:nvSpPr>
              <p:spPr bwMode="auto">
                <a:xfrm>
                  <a:off x="1828800" y="5191115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Line 11"/>
                <p:cNvSpPr>
                  <a:spLocks noChangeShapeType="1"/>
                </p:cNvSpPr>
                <p:nvPr/>
              </p:nvSpPr>
              <p:spPr bwMode="auto">
                <a:xfrm>
                  <a:off x="1981200" y="5267312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Line 12"/>
                <p:cNvSpPr>
                  <a:spLocks noChangeShapeType="1"/>
                </p:cNvSpPr>
                <p:nvPr/>
              </p:nvSpPr>
              <p:spPr bwMode="auto">
                <a:xfrm>
                  <a:off x="2133600" y="5343509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Line 13"/>
                <p:cNvSpPr>
                  <a:spLocks noChangeShapeType="1"/>
                </p:cNvSpPr>
                <p:nvPr/>
              </p:nvSpPr>
              <p:spPr bwMode="auto">
                <a:xfrm>
                  <a:off x="2219569" y="5425266"/>
                  <a:ext cx="457200" cy="1588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58" name="TextBox 157"/>
          <p:cNvSpPr txBox="1"/>
          <p:nvPr/>
        </p:nvSpPr>
        <p:spPr>
          <a:xfrm>
            <a:off x="155154" y="3810000"/>
            <a:ext cx="1597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Unknown Exon-</a:t>
            </a:r>
            <a:r>
              <a:rPr lang="en-US" dirty="0" err="1" smtClean="0"/>
              <a:t>intron</a:t>
            </a:r>
            <a:r>
              <a:rPr lang="en-US" dirty="0" smtClean="0"/>
              <a:t> boundaries</a:t>
            </a:r>
            <a:endParaRPr lang="en-US" dirty="0"/>
          </a:p>
        </p:txBody>
      </p:sp>
      <p:sp>
        <p:nvSpPr>
          <p:cNvPr id="159" name="TextBox 158"/>
          <p:cNvSpPr txBox="1"/>
          <p:nvPr/>
        </p:nvSpPr>
        <p:spPr>
          <a:xfrm>
            <a:off x="155154" y="5029200"/>
            <a:ext cx="1597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Exon-</a:t>
            </a:r>
            <a:r>
              <a:rPr lang="en-US" dirty="0" err="1" smtClean="0"/>
              <a:t>intron</a:t>
            </a:r>
            <a:r>
              <a:rPr lang="en-US" dirty="0" smtClean="0"/>
              <a:t> boundaries defined</a:t>
            </a:r>
            <a:endParaRPr lang="en-US" dirty="0"/>
          </a:p>
        </p:txBody>
      </p:sp>
      <p:sp>
        <p:nvSpPr>
          <p:cNvPr id="146" name="Title 3"/>
          <p:cNvSpPr txBox="1">
            <a:spLocks noGrp="1"/>
          </p:cNvSpPr>
          <p:nvPr>
            <p:ph type="title"/>
          </p:nvPr>
        </p:nvSpPr>
        <p:spPr>
          <a:xfrm>
            <a:off x="716430" y="228600"/>
            <a:ext cx="82296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Probe Design from One Reference (Population Genomic</a:t>
            </a:r>
            <a:r>
              <a:rPr lang="en-US" sz="2400" dirty="0" smtClean="0">
                <a:solidFill>
                  <a:srgbClr val="000000"/>
                </a:solidFill>
              </a:rPr>
              <a:t> Projects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1676400" y="1371600"/>
            <a:ext cx="6098755" cy="188912"/>
          </a:xfrm>
          <a:prstGeom prst="rect">
            <a:avLst/>
          </a:prstGeom>
          <a:solidFill>
            <a:schemeClr val="bg2">
              <a:lumMod val="75000"/>
            </a:schemeClr>
          </a:solidFill>
          <a:ln w="9360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TextBox 145"/>
          <p:cNvSpPr txBox="1"/>
          <p:nvPr/>
        </p:nvSpPr>
        <p:spPr>
          <a:xfrm>
            <a:off x="762000" y="3048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Probe Design from Multiple References (Phylogenomic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Projects) </a:t>
            </a:r>
            <a:endParaRPr lang="en-US" sz="240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6" name="Rectangle 5"/>
          <p:cNvSpPr>
            <a:spLocks noChangeArrowheads="1"/>
          </p:cNvSpPr>
          <p:nvPr/>
        </p:nvSpPr>
        <p:spPr bwMode="auto">
          <a:xfrm>
            <a:off x="1720593" y="2427303"/>
            <a:ext cx="6098754" cy="188912"/>
          </a:xfrm>
          <a:prstGeom prst="rect">
            <a:avLst/>
          </a:prstGeom>
          <a:solidFill>
            <a:srgbClr val="FF6600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Rectangle 5"/>
          <p:cNvSpPr>
            <a:spLocks noChangeArrowheads="1"/>
          </p:cNvSpPr>
          <p:nvPr/>
        </p:nvSpPr>
        <p:spPr bwMode="auto">
          <a:xfrm>
            <a:off x="1720593" y="3429000"/>
            <a:ext cx="6098754" cy="188912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36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Left Brace 235"/>
          <p:cNvSpPr/>
          <p:nvPr/>
        </p:nvSpPr>
        <p:spPr>
          <a:xfrm>
            <a:off x="762000" y="1371600"/>
            <a:ext cx="533400" cy="2246312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TextBox 236"/>
          <p:cNvSpPr txBox="1"/>
          <p:nvPr/>
        </p:nvSpPr>
        <p:spPr>
          <a:xfrm rot="16200000">
            <a:off x="-493815" y="2246883"/>
            <a:ext cx="2118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Orthologous</a:t>
            </a:r>
            <a:r>
              <a:rPr lang="en-US" dirty="0" smtClean="0"/>
              <a:t> genes</a:t>
            </a:r>
            <a:endParaRPr lang="en-US" dirty="0"/>
          </a:p>
        </p:txBody>
      </p:sp>
      <p:grpSp>
        <p:nvGrpSpPr>
          <p:cNvPr id="263" name="Group 262"/>
          <p:cNvGrpSpPr/>
          <p:nvPr/>
        </p:nvGrpSpPr>
        <p:grpSpPr>
          <a:xfrm>
            <a:off x="1981200" y="1744660"/>
            <a:ext cx="5712518" cy="465140"/>
            <a:chOff x="1981200" y="1973260"/>
            <a:chExt cx="5712518" cy="465140"/>
          </a:xfrm>
        </p:grpSpPr>
        <p:grpSp>
          <p:nvGrpSpPr>
            <p:cNvPr id="261" name="Group 260"/>
            <p:cNvGrpSpPr/>
            <p:nvPr/>
          </p:nvGrpSpPr>
          <p:grpSpPr>
            <a:xfrm>
              <a:off x="2136082" y="1973260"/>
              <a:ext cx="5557636" cy="465140"/>
              <a:chOff x="2136082" y="1900236"/>
              <a:chExt cx="5557636" cy="465140"/>
            </a:xfrm>
          </p:grpSpPr>
          <p:sp>
            <p:nvSpPr>
              <p:cNvPr id="238" name="Line 6"/>
              <p:cNvSpPr>
                <a:spLocks noChangeShapeType="1"/>
              </p:cNvSpPr>
              <p:nvPr/>
            </p:nvSpPr>
            <p:spPr bwMode="auto">
              <a:xfrm>
                <a:off x="2136082" y="20558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Line 6"/>
              <p:cNvSpPr>
                <a:spLocks noChangeShapeType="1"/>
              </p:cNvSpPr>
              <p:nvPr/>
            </p:nvSpPr>
            <p:spPr bwMode="auto">
              <a:xfrm>
                <a:off x="2288482" y="22082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Line 6"/>
              <p:cNvSpPr>
                <a:spLocks noChangeShapeType="1"/>
              </p:cNvSpPr>
              <p:nvPr/>
            </p:nvSpPr>
            <p:spPr bwMode="auto">
              <a:xfrm>
                <a:off x="2440882" y="23606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Line 6"/>
              <p:cNvSpPr>
                <a:spLocks noChangeShapeType="1"/>
              </p:cNvSpPr>
              <p:nvPr/>
            </p:nvSpPr>
            <p:spPr bwMode="auto">
              <a:xfrm>
                <a:off x="2839158" y="19034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Line 6"/>
              <p:cNvSpPr>
                <a:spLocks noChangeShapeType="1"/>
              </p:cNvSpPr>
              <p:nvPr/>
            </p:nvSpPr>
            <p:spPr bwMode="auto">
              <a:xfrm>
                <a:off x="2991558" y="20558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Line 6"/>
              <p:cNvSpPr>
                <a:spLocks noChangeShapeType="1"/>
              </p:cNvSpPr>
              <p:nvPr/>
            </p:nvSpPr>
            <p:spPr bwMode="auto">
              <a:xfrm>
                <a:off x="3143958" y="22082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Line 6"/>
              <p:cNvSpPr>
                <a:spLocks noChangeShapeType="1"/>
              </p:cNvSpPr>
              <p:nvPr/>
            </p:nvSpPr>
            <p:spPr bwMode="auto">
              <a:xfrm>
                <a:off x="3296358" y="23606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Line 6"/>
              <p:cNvSpPr>
                <a:spLocks noChangeShapeType="1"/>
              </p:cNvSpPr>
              <p:nvPr/>
            </p:nvSpPr>
            <p:spPr bwMode="auto">
              <a:xfrm>
                <a:off x="3810000" y="1905000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Line 6"/>
              <p:cNvSpPr>
                <a:spLocks noChangeShapeType="1"/>
              </p:cNvSpPr>
              <p:nvPr/>
            </p:nvSpPr>
            <p:spPr bwMode="auto">
              <a:xfrm>
                <a:off x="3962400" y="20542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Line 6"/>
              <p:cNvSpPr>
                <a:spLocks noChangeShapeType="1"/>
              </p:cNvSpPr>
              <p:nvPr/>
            </p:nvSpPr>
            <p:spPr bwMode="auto">
              <a:xfrm>
                <a:off x="4114800" y="22066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Line 6"/>
              <p:cNvSpPr>
                <a:spLocks noChangeShapeType="1"/>
              </p:cNvSpPr>
              <p:nvPr/>
            </p:nvSpPr>
            <p:spPr bwMode="auto">
              <a:xfrm>
                <a:off x="4267200" y="2362200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Line 6"/>
              <p:cNvSpPr>
                <a:spLocks noChangeShapeType="1"/>
              </p:cNvSpPr>
              <p:nvPr/>
            </p:nvSpPr>
            <p:spPr bwMode="auto">
              <a:xfrm>
                <a:off x="4726882" y="19018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Line 6"/>
              <p:cNvSpPr>
                <a:spLocks noChangeShapeType="1"/>
              </p:cNvSpPr>
              <p:nvPr/>
            </p:nvSpPr>
            <p:spPr bwMode="auto">
              <a:xfrm>
                <a:off x="4879282" y="20542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Line 6"/>
              <p:cNvSpPr>
                <a:spLocks noChangeShapeType="1"/>
              </p:cNvSpPr>
              <p:nvPr/>
            </p:nvSpPr>
            <p:spPr bwMode="auto">
              <a:xfrm>
                <a:off x="5031682" y="22066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Line 6"/>
              <p:cNvSpPr>
                <a:spLocks noChangeShapeType="1"/>
              </p:cNvSpPr>
              <p:nvPr/>
            </p:nvSpPr>
            <p:spPr bwMode="auto">
              <a:xfrm>
                <a:off x="5184082" y="23590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Line 6"/>
              <p:cNvSpPr>
                <a:spLocks noChangeShapeType="1"/>
              </p:cNvSpPr>
              <p:nvPr/>
            </p:nvSpPr>
            <p:spPr bwMode="auto">
              <a:xfrm>
                <a:off x="5715000" y="19002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Line 6"/>
              <p:cNvSpPr>
                <a:spLocks noChangeShapeType="1"/>
              </p:cNvSpPr>
              <p:nvPr/>
            </p:nvSpPr>
            <p:spPr bwMode="auto">
              <a:xfrm>
                <a:off x="5867400" y="20526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Line 6"/>
              <p:cNvSpPr>
                <a:spLocks noChangeShapeType="1"/>
              </p:cNvSpPr>
              <p:nvPr/>
            </p:nvSpPr>
            <p:spPr bwMode="auto">
              <a:xfrm>
                <a:off x="6019800" y="22050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Line 6"/>
              <p:cNvSpPr>
                <a:spLocks noChangeShapeType="1"/>
              </p:cNvSpPr>
              <p:nvPr/>
            </p:nvSpPr>
            <p:spPr bwMode="auto">
              <a:xfrm>
                <a:off x="6172200" y="23574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Line 6"/>
              <p:cNvSpPr>
                <a:spLocks noChangeShapeType="1"/>
              </p:cNvSpPr>
              <p:nvPr/>
            </p:nvSpPr>
            <p:spPr bwMode="auto">
              <a:xfrm>
                <a:off x="6705600" y="19065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Line 6"/>
              <p:cNvSpPr>
                <a:spLocks noChangeShapeType="1"/>
              </p:cNvSpPr>
              <p:nvPr/>
            </p:nvSpPr>
            <p:spPr bwMode="auto">
              <a:xfrm>
                <a:off x="6858000" y="20589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Line 6"/>
              <p:cNvSpPr>
                <a:spLocks noChangeShapeType="1"/>
              </p:cNvSpPr>
              <p:nvPr/>
            </p:nvSpPr>
            <p:spPr bwMode="auto">
              <a:xfrm>
                <a:off x="7010400" y="22113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Line 6"/>
              <p:cNvSpPr>
                <a:spLocks noChangeShapeType="1"/>
              </p:cNvSpPr>
              <p:nvPr/>
            </p:nvSpPr>
            <p:spPr bwMode="auto">
              <a:xfrm>
                <a:off x="7162800" y="23637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62" name="Line 6"/>
            <p:cNvSpPr>
              <a:spLocks noChangeShapeType="1"/>
            </p:cNvSpPr>
            <p:nvPr/>
          </p:nvSpPr>
          <p:spPr bwMode="auto">
            <a:xfrm>
              <a:off x="1981200" y="1981200"/>
              <a:ext cx="530918" cy="1588"/>
            </a:xfrm>
            <a:prstGeom prst="line">
              <a:avLst/>
            </a:prstGeom>
            <a:noFill/>
            <a:ln w="936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2057400" y="2743200"/>
            <a:ext cx="5712518" cy="465140"/>
            <a:chOff x="1981200" y="1973260"/>
            <a:chExt cx="5712518" cy="465140"/>
          </a:xfrm>
        </p:grpSpPr>
        <p:grpSp>
          <p:nvGrpSpPr>
            <p:cNvPr id="291" name="Group 260"/>
            <p:cNvGrpSpPr/>
            <p:nvPr/>
          </p:nvGrpSpPr>
          <p:grpSpPr>
            <a:xfrm>
              <a:off x="2136082" y="1973260"/>
              <a:ext cx="5557636" cy="465140"/>
              <a:chOff x="2136082" y="1900236"/>
              <a:chExt cx="5557636" cy="465140"/>
            </a:xfrm>
          </p:grpSpPr>
          <p:sp>
            <p:nvSpPr>
              <p:cNvPr id="293" name="Line 6"/>
              <p:cNvSpPr>
                <a:spLocks noChangeShapeType="1"/>
              </p:cNvSpPr>
              <p:nvPr/>
            </p:nvSpPr>
            <p:spPr bwMode="auto">
              <a:xfrm>
                <a:off x="2136082" y="20558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Line 6"/>
              <p:cNvSpPr>
                <a:spLocks noChangeShapeType="1"/>
              </p:cNvSpPr>
              <p:nvPr/>
            </p:nvSpPr>
            <p:spPr bwMode="auto">
              <a:xfrm>
                <a:off x="2288482" y="22082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Line 6"/>
              <p:cNvSpPr>
                <a:spLocks noChangeShapeType="1"/>
              </p:cNvSpPr>
              <p:nvPr/>
            </p:nvSpPr>
            <p:spPr bwMode="auto">
              <a:xfrm>
                <a:off x="2440882" y="23606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Line 6"/>
              <p:cNvSpPr>
                <a:spLocks noChangeShapeType="1"/>
              </p:cNvSpPr>
              <p:nvPr/>
            </p:nvSpPr>
            <p:spPr bwMode="auto">
              <a:xfrm>
                <a:off x="2839158" y="19034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Line 6"/>
              <p:cNvSpPr>
                <a:spLocks noChangeShapeType="1"/>
              </p:cNvSpPr>
              <p:nvPr/>
            </p:nvSpPr>
            <p:spPr bwMode="auto">
              <a:xfrm>
                <a:off x="2991558" y="20558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Line 6"/>
              <p:cNvSpPr>
                <a:spLocks noChangeShapeType="1"/>
              </p:cNvSpPr>
              <p:nvPr/>
            </p:nvSpPr>
            <p:spPr bwMode="auto">
              <a:xfrm>
                <a:off x="3143958" y="22082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Line 6"/>
              <p:cNvSpPr>
                <a:spLocks noChangeShapeType="1"/>
              </p:cNvSpPr>
              <p:nvPr/>
            </p:nvSpPr>
            <p:spPr bwMode="auto">
              <a:xfrm>
                <a:off x="3296358" y="2360612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Line 6"/>
              <p:cNvSpPr>
                <a:spLocks noChangeShapeType="1"/>
              </p:cNvSpPr>
              <p:nvPr/>
            </p:nvSpPr>
            <p:spPr bwMode="auto">
              <a:xfrm>
                <a:off x="3810000" y="1905000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Line 6"/>
              <p:cNvSpPr>
                <a:spLocks noChangeShapeType="1"/>
              </p:cNvSpPr>
              <p:nvPr/>
            </p:nvSpPr>
            <p:spPr bwMode="auto">
              <a:xfrm>
                <a:off x="3962400" y="2054224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Line 6"/>
              <p:cNvSpPr>
                <a:spLocks noChangeShapeType="1"/>
              </p:cNvSpPr>
              <p:nvPr/>
            </p:nvSpPr>
            <p:spPr bwMode="auto">
              <a:xfrm>
                <a:off x="4114800" y="2206624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Line 6"/>
              <p:cNvSpPr>
                <a:spLocks noChangeShapeType="1"/>
              </p:cNvSpPr>
              <p:nvPr/>
            </p:nvSpPr>
            <p:spPr bwMode="auto">
              <a:xfrm>
                <a:off x="4267200" y="2362200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Line 6"/>
              <p:cNvSpPr>
                <a:spLocks noChangeShapeType="1"/>
              </p:cNvSpPr>
              <p:nvPr/>
            </p:nvSpPr>
            <p:spPr bwMode="auto">
              <a:xfrm>
                <a:off x="4726882" y="1901824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Line 6"/>
              <p:cNvSpPr>
                <a:spLocks noChangeShapeType="1"/>
              </p:cNvSpPr>
              <p:nvPr/>
            </p:nvSpPr>
            <p:spPr bwMode="auto">
              <a:xfrm>
                <a:off x="4879282" y="2054224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Line 6"/>
              <p:cNvSpPr>
                <a:spLocks noChangeShapeType="1"/>
              </p:cNvSpPr>
              <p:nvPr/>
            </p:nvSpPr>
            <p:spPr bwMode="auto">
              <a:xfrm>
                <a:off x="5031682" y="2206624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Line 6"/>
              <p:cNvSpPr>
                <a:spLocks noChangeShapeType="1"/>
              </p:cNvSpPr>
              <p:nvPr/>
            </p:nvSpPr>
            <p:spPr bwMode="auto">
              <a:xfrm>
                <a:off x="5184082" y="2359024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Line 6"/>
              <p:cNvSpPr>
                <a:spLocks noChangeShapeType="1"/>
              </p:cNvSpPr>
              <p:nvPr/>
            </p:nvSpPr>
            <p:spPr bwMode="auto">
              <a:xfrm>
                <a:off x="5715000" y="1900236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Line 6"/>
              <p:cNvSpPr>
                <a:spLocks noChangeShapeType="1"/>
              </p:cNvSpPr>
              <p:nvPr/>
            </p:nvSpPr>
            <p:spPr bwMode="auto">
              <a:xfrm>
                <a:off x="5867400" y="2052636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Line 6"/>
              <p:cNvSpPr>
                <a:spLocks noChangeShapeType="1"/>
              </p:cNvSpPr>
              <p:nvPr/>
            </p:nvSpPr>
            <p:spPr bwMode="auto">
              <a:xfrm>
                <a:off x="6019800" y="2205036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Line 6"/>
              <p:cNvSpPr>
                <a:spLocks noChangeShapeType="1"/>
              </p:cNvSpPr>
              <p:nvPr/>
            </p:nvSpPr>
            <p:spPr bwMode="auto">
              <a:xfrm>
                <a:off x="6172200" y="2357436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Line 6"/>
              <p:cNvSpPr>
                <a:spLocks noChangeShapeType="1"/>
              </p:cNvSpPr>
              <p:nvPr/>
            </p:nvSpPr>
            <p:spPr bwMode="auto">
              <a:xfrm>
                <a:off x="6705600" y="1906588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Line 6"/>
              <p:cNvSpPr>
                <a:spLocks noChangeShapeType="1"/>
              </p:cNvSpPr>
              <p:nvPr/>
            </p:nvSpPr>
            <p:spPr bwMode="auto">
              <a:xfrm>
                <a:off x="6858000" y="2058988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Line 6"/>
              <p:cNvSpPr>
                <a:spLocks noChangeShapeType="1"/>
              </p:cNvSpPr>
              <p:nvPr/>
            </p:nvSpPr>
            <p:spPr bwMode="auto">
              <a:xfrm>
                <a:off x="7010400" y="2211388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Line 6"/>
              <p:cNvSpPr>
                <a:spLocks noChangeShapeType="1"/>
              </p:cNvSpPr>
              <p:nvPr/>
            </p:nvSpPr>
            <p:spPr bwMode="auto">
              <a:xfrm>
                <a:off x="7162800" y="2363788"/>
                <a:ext cx="530918" cy="1588"/>
              </a:xfrm>
              <a:prstGeom prst="line">
                <a:avLst/>
              </a:prstGeom>
              <a:noFill/>
              <a:ln w="936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2" name="Line 6"/>
            <p:cNvSpPr>
              <a:spLocks noChangeShapeType="1"/>
            </p:cNvSpPr>
            <p:nvPr/>
          </p:nvSpPr>
          <p:spPr bwMode="auto">
            <a:xfrm>
              <a:off x="1981200" y="1981200"/>
              <a:ext cx="530918" cy="1588"/>
            </a:xfrm>
            <a:prstGeom prst="line">
              <a:avLst/>
            </a:prstGeom>
            <a:noFill/>
            <a:ln w="9360">
              <a:solidFill>
                <a:srgbClr val="FF66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2059882" y="3802060"/>
            <a:ext cx="5712518" cy="465140"/>
            <a:chOff x="1981200" y="1973260"/>
            <a:chExt cx="5712518" cy="465140"/>
          </a:xfrm>
        </p:grpSpPr>
        <p:grpSp>
          <p:nvGrpSpPr>
            <p:cNvPr id="317" name="Group 260"/>
            <p:cNvGrpSpPr/>
            <p:nvPr/>
          </p:nvGrpSpPr>
          <p:grpSpPr>
            <a:xfrm>
              <a:off x="2136082" y="1973260"/>
              <a:ext cx="5557636" cy="465140"/>
              <a:chOff x="2136082" y="1900236"/>
              <a:chExt cx="5557636" cy="465140"/>
            </a:xfrm>
          </p:grpSpPr>
          <p:sp>
            <p:nvSpPr>
              <p:cNvPr id="319" name="Line 6"/>
              <p:cNvSpPr>
                <a:spLocks noChangeShapeType="1"/>
              </p:cNvSpPr>
              <p:nvPr/>
            </p:nvSpPr>
            <p:spPr bwMode="auto">
              <a:xfrm>
                <a:off x="2136082" y="20558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Line 6"/>
              <p:cNvSpPr>
                <a:spLocks noChangeShapeType="1"/>
              </p:cNvSpPr>
              <p:nvPr/>
            </p:nvSpPr>
            <p:spPr bwMode="auto">
              <a:xfrm>
                <a:off x="2288482" y="22082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Line 6"/>
              <p:cNvSpPr>
                <a:spLocks noChangeShapeType="1"/>
              </p:cNvSpPr>
              <p:nvPr/>
            </p:nvSpPr>
            <p:spPr bwMode="auto">
              <a:xfrm>
                <a:off x="2440882" y="23606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Line 6"/>
              <p:cNvSpPr>
                <a:spLocks noChangeShapeType="1"/>
              </p:cNvSpPr>
              <p:nvPr/>
            </p:nvSpPr>
            <p:spPr bwMode="auto">
              <a:xfrm>
                <a:off x="2839158" y="19034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Line 6"/>
              <p:cNvSpPr>
                <a:spLocks noChangeShapeType="1"/>
              </p:cNvSpPr>
              <p:nvPr/>
            </p:nvSpPr>
            <p:spPr bwMode="auto">
              <a:xfrm>
                <a:off x="2991558" y="20558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Line 6"/>
              <p:cNvSpPr>
                <a:spLocks noChangeShapeType="1"/>
              </p:cNvSpPr>
              <p:nvPr/>
            </p:nvSpPr>
            <p:spPr bwMode="auto">
              <a:xfrm>
                <a:off x="3143958" y="22082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Line 6"/>
              <p:cNvSpPr>
                <a:spLocks noChangeShapeType="1"/>
              </p:cNvSpPr>
              <p:nvPr/>
            </p:nvSpPr>
            <p:spPr bwMode="auto">
              <a:xfrm>
                <a:off x="3296358" y="2360612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Line 6"/>
              <p:cNvSpPr>
                <a:spLocks noChangeShapeType="1"/>
              </p:cNvSpPr>
              <p:nvPr/>
            </p:nvSpPr>
            <p:spPr bwMode="auto">
              <a:xfrm>
                <a:off x="3810000" y="1905000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Line 6"/>
              <p:cNvSpPr>
                <a:spLocks noChangeShapeType="1"/>
              </p:cNvSpPr>
              <p:nvPr/>
            </p:nvSpPr>
            <p:spPr bwMode="auto">
              <a:xfrm>
                <a:off x="3962400" y="20542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Line 6"/>
              <p:cNvSpPr>
                <a:spLocks noChangeShapeType="1"/>
              </p:cNvSpPr>
              <p:nvPr/>
            </p:nvSpPr>
            <p:spPr bwMode="auto">
              <a:xfrm>
                <a:off x="4114800" y="22066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Line 6"/>
              <p:cNvSpPr>
                <a:spLocks noChangeShapeType="1"/>
              </p:cNvSpPr>
              <p:nvPr/>
            </p:nvSpPr>
            <p:spPr bwMode="auto">
              <a:xfrm>
                <a:off x="4267200" y="2362200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Line 6"/>
              <p:cNvSpPr>
                <a:spLocks noChangeShapeType="1"/>
              </p:cNvSpPr>
              <p:nvPr/>
            </p:nvSpPr>
            <p:spPr bwMode="auto">
              <a:xfrm>
                <a:off x="4726882" y="19018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Line 6"/>
              <p:cNvSpPr>
                <a:spLocks noChangeShapeType="1"/>
              </p:cNvSpPr>
              <p:nvPr/>
            </p:nvSpPr>
            <p:spPr bwMode="auto">
              <a:xfrm>
                <a:off x="4879282" y="20542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Line 6"/>
              <p:cNvSpPr>
                <a:spLocks noChangeShapeType="1"/>
              </p:cNvSpPr>
              <p:nvPr/>
            </p:nvSpPr>
            <p:spPr bwMode="auto">
              <a:xfrm>
                <a:off x="5031682" y="22066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Line 6"/>
              <p:cNvSpPr>
                <a:spLocks noChangeShapeType="1"/>
              </p:cNvSpPr>
              <p:nvPr/>
            </p:nvSpPr>
            <p:spPr bwMode="auto">
              <a:xfrm>
                <a:off x="5184082" y="2359024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Line 6"/>
              <p:cNvSpPr>
                <a:spLocks noChangeShapeType="1"/>
              </p:cNvSpPr>
              <p:nvPr/>
            </p:nvSpPr>
            <p:spPr bwMode="auto">
              <a:xfrm>
                <a:off x="5715000" y="19002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Line 6"/>
              <p:cNvSpPr>
                <a:spLocks noChangeShapeType="1"/>
              </p:cNvSpPr>
              <p:nvPr/>
            </p:nvSpPr>
            <p:spPr bwMode="auto">
              <a:xfrm>
                <a:off x="5867400" y="20526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Line 6"/>
              <p:cNvSpPr>
                <a:spLocks noChangeShapeType="1"/>
              </p:cNvSpPr>
              <p:nvPr/>
            </p:nvSpPr>
            <p:spPr bwMode="auto">
              <a:xfrm>
                <a:off x="6019800" y="22050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Line 6"/>
              <p:cNvSpPr>
                <a:spLocks noChangeShapeType="1"/>
              </p:cNvSpPr>
              <p:nvPr/>
            </p:nvSpPr>
            <p:spPr bwMode="auto">
              <a:xfrm>
                <a:off x="6172200" y="2357436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Line 6"/>
              <p:cNvSpPr>
                <a:spLocks noChangeShapeType="1"/>
              </p:cNvSpPr>
              <p:nvPr/>
            </p:nvSpPr>
            <p:spPr bwMode="auto">
              <a:xfrm>
                <a:off x="6705600" y="19065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Line 6"/>
              <p:cNvSpPr>
                <a:spLocks noChangeShapeType="1"/>
              </p:cNvSpPr>
              <p:nvPr/>
            </p:nvSpPr>
            <p:spPr bwMode="auto">
              <a:xfrm>
                <a:off x="6858000" y="20589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Line 6"/>
              <p:cNvSpPr>
                <a:spLocks noChangeShapeType="1"/>
              </p:cNvSpPr>
              <p:nvPr/>
            </p:nvSpPr>
            <p:spPr bwMode="auto">
              <a:xfrm>
                <a:off x="7010400" y="22113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Line 6"/>
              <p:cNvSpPr>
                <a:spLocks noChangeShapeType="1"/>
              </p:cNvSpPr>
              <p:nvPr/>
            </p:nvSpPr>
            <p:spPr bwMode="auto">
              <a:xfrm>
                <a:off x="7162800" y="2363788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8" name="Line 6"/>
            <p:cNvSpPr>
              <a:spLocks noChangeShapeType="1"/>
            </p:cNvSpPr>
            <p:nvPr/>
          </p:nvSpPr>
          <p:spPr bwMode="auto">
            <a:xfrm>
              <a:off x="1981200" y="1981200"/>
              <a:ext cx="530918" cy="1588"/>
            </a:xfrm>
            <a:prstGeom prst="line">
              <a:avLst/>
            </a:prstGeom>
            <a:noFill/>
            <a:ln w="9360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2" name="Down Arrow 341"/>
          <p:cNvSpPr/>
          <p:nvPr/>
        </p:nvSpPr>
        <p:spPr>
          <a:xfrm>
            <a:off x="4490836" y="4343400"/>
            <a:ext cx="462164" cy="4572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0" name="Group 369"/>
          <p:cNvGrpSpPr/>
          <p:nvPr/>
        </p:nvGrpSpPr>
        <p:grpSpPr>
          <a:xfrm>
            <a:off x="3505200" y="4876800"/>
            <a:ext cx="2623936" cy="799306"/>
            <a:chOff x="3505200" y="5410200"/>
            <a:chExt cx="2623936" cy="799306"/>
          </a:xfrm>
        </p:grpSpPr>
        <p:grpSp>
          <p:nvGrpSpPr>
            <p:cNvPr id="343" name="Group 342"/>
            <p:cNvGrpSpPr/>
            <p:nvPr/>
          </p:nvGrpSpPr>
          <p:grpSpPr>
            <a:xfrm>
              <a:off x="3505200" y="5410200"/>
              <a:ext cx="2623936" cy="799306"/>
              <a:chOff x="2136082" y="1976436"/>
              <a:chExt cx="2623936" cy="799306"/>
            </a:xfrm>
          </p:grpSpPr>
          <p:grpSp>
            <p:nvGrpSpPr>
              <p:cNvPr id="344" name="Group 260"/>
              <p:cNvGrpSpPr/>
              <p:nvPr/>
            </p:nvGrpSpPr>
            <p:grpSpPr>
              <a:xfrm>
                <a:off x="2136082" y="1976436"/>
                <a:ext cx="2623936" cy="799306"/>
                <a:chOff x="2136082" y="1903412"/>
                <a:chExt cx="2623936" cy="799306"/>
              </a:xfrm>
            </p:grpSpPr>
            <p:sp>
              <p:nvSpPr>
                <p:cNvPr id="346" name="Line 6"/>
                <p:cNvSpPr>
                  <a:spLocks noChangeShapeType="1"/>
                </p:cNvSpPr>
                <p:nvPr/>
              </p:nvSpPr>
              <p:spPr bwMode="auto">
                <a:xfrm>
                  <a:off x="2136082" y="2055812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7" name="Line 6"/>
                <p:cNvSpPr>
                  <a:spLocks noChangeShapeType="1"/>
                </p:cNvSpPr>
                <p:nvPr/>
              </p:nvSpPr>
              <p:spPr bwMode="auto">
                <a:xfrm>
                  <a:off x="2212282" y="2208212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8" name="Line 6"/>
                <p:cNvSpPr>
                  <a:spLocks noChangeShapeType="1"/>
                </p:cNvSpPr>
                <p:nvPr/>
              </p:nvSpPr>
              <p:spPr bwMode="auto">
                <a:xfrm>
                  <a:off x="2440882" y="2360612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9" name="Line 6"/>
                <p:cNvSpPr>
                  <a:spLocks noChangeShapeType="1"/>
                </p:cNvSpPr>
                <p:nvPr/>
              </p:nvSpPr>
              <p:spPr bwMode="auto">
                <a:xfrm>
                  <a:off x="2839158" y="1903412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0" name="Line 6"/>
                <p:cNvSpPr>
                  <a:spLocks noChangeShapeType="1"/>
                </p:cNvSpPr>
                <p:nvPr/>
              </p:nvSpPr>
              <p:spPr bwMode="auto">
                <a:xfrm>
                  <a:off x="2814163" y="2055812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1" name="Line 6"/>
                <p:cNvSpPr>
                  <a:spLocks noChangeShapeType="1"/>
                </p:cNvSpPr>
                <p:nvPr/>
              </p:nvSpPr>
              <p:spPr bwMode="auto">
                <a:xfrm>
                  <a:off x="2890363" y="2279648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2" name="Line 6"/>
                <p:cNvSpPr>
                  <a:spLocks noChangeShapeType="1"/>
                </p:cNvSpPr>
                <p:nvPr/>
              </p:nvSpPr>
              <p:spPr bwMode="auto">
                <a:xfrm>
                  <a:off x="3296358" y="2360612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3" name="Line 6"/>
                <p:cNvSpPr>
                  <a:spLocks noChangeShapeType="1"/>
                </p:cNvSpPr>
                <p:nvPr/>
              </p:nvSpPr>
              <p:spPr bwMode="auto">
                <a:xfrm>
                  <a:off x="3810000" y="1905000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4" name="Line 6"/>
                <p:cNvSpPr>
                  <a:spLocks noChangeShapeType="1"/>
                </p:cNvSpPr>
                <p:nvPr/>
              </p:nvSpPr>
              <p:spPr bwMode="auto">
                <a:xfrm>
                  <a:off x="3499963" y="197643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5" name="Line 6"/>
                <p:cNvSpPr>
                  <a:spLocks noChangeShapeType="1"/>
                </p:cNvSpPr>
                <p:nvPr/>
              </p:nvSpPr>
              <p:spPr bwMode="auto">
                <a:xfrm>
                  <a:off x="3271363" y="212883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6" name="Line 6"/>
                <p:cNvSpPr>
                  <a:spLocks noChangeShapeType="1"/>
                </p:cNvSpPr>
                <p:nvPr/>
              </p:nvSpPr>
              <p:spPr bwMode="auto">
                <a:xfrm>
                  <a:off x="3652363" y="220503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7" name="Line 6"/>
                <p:cNvSpPr>
                  <a:spLocks noChangeShapeType="1"/>
                </p:cNvSpPr>
                <p:nvPr/>
              </p:nvSpPr>
              <p:spPr bwMode="auto">
                <a:xfrm>
                  <a:off x="4041082" y="212883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8" name="Line 6"/>
                <p:cNvSpPr>
                  <a:spLocks noChangeShapeType="1"/>
                </p:cNvSpPr>
                <p:nvPr/>
              </p:nvSpPr>
              <p:spPr bwMode="auto">
                <a:xfrm>
                  <a:off x="3812482" y="2054224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9" name="Line 6"/>
                <p:cNvSpPr>
                  <a:spLocks noChangeShapeType="1"/>
                </p:cNvSpPr>
                <p:nvPr/>
              </p:nvSpPr>
              <p:spPr bwMode="auto">
                <a:xfrm>
                  <a:off x="2283245" y="2130424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0" name="Line 6"/>
                <p:cNvSpPr>
                  <a:spLocks noChangeShapeType="1"/>
                </p:cNvSpPr>
                <p:nvPr/>
              </p:nvSpPr>
              <p:spPr bwMode="auto">
                <a:xfrm>
                  <a:off x="3888682" y="2432048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1" name="Line 6"/>
                <p:cNvSpPr>
                  <a:spLocks noChangeShapeType="1"/>
                </p:cNvSpPr>
                <p:nvPr/>
              </p:nvSpPr>
              <p:spPr bwMode="auto">
                <a:xfrm>
                  <a:off x="4229100" y="1978024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2" name="Line 6"/>
                <p:cNvSpPr>
                  <a:spLocks noChangeShapeType="1"/>
                </p:cNvSpPr>
                <p:nvPr/>
              </p:nvSpPr>
              <p:spPr bwMode="auto">
                <a:xfrm>
                  <a:off x="4157864" y="221297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3" name="Line 6"/>
                <p:cNvSpPr>
                  <a:spLocks noChangeShapeType="1"/>
                </p:cNvSpPr>
                <p:nvPr/>
              </p:nvSpPr>
              <p:spPr bwMode="auto">
                <a:xfrm>
                  <a:off x="4079182" y="228123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4" name="Line 6"/>
                <p:cNvSpPr>
                  <a:spLocks noChangeShapeType="1"/>
                </p:cNvSpPr>
                <p:nvPr/>
              </p:nvSpPr>
              <p:spPr bwMode="auto">
                <a:xfrm>
                  <a:off x="2839158" y="2433636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5" name="Line 6"/>
                <p:cNvSpPr>
                  <a:spLocks noChangeShapeType="1"/>
                </p:cNvSpPr>
                <p:nvPr/>
              </p:nvSpPr>
              <p:spPr bwMode="auto">
                <a:xfrm>
                  <a:off x="2152117" y="2435224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6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6" name="Line 6"/>
                <p:cNvSpPr>
                  <a:spLocks noChangeShapeType="1"/>
                </p:cNvSpPr>
                <p:nvPr/>
              </p:nvSpPr>
              <p:spPr bwMode="auto">
                <a:xfrm>
                  <a:off x="3435205" y="2548730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7" name="Line 6"/>
                <p:cNvSpPr>
                  <a:spLocks noChangeShapeType="1"/>
                </p:cNvSpPr>
                <p:nvPr/>
              </p:nvSpPr>
              <p:spPr bwMode="auto">
                <a:xfrm>
                  <a:off x="2896841" y="2701130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8" name="Line 6"/>
                <p:cNvSpPr>
                  <a:spLocks noChangeShapeType="1"/>
                </p:cNvSpPr>
                <p:nvPr/>
              </p:nvSpPr>
              <p:spPr bwMode="auto">
                <a:xfrm>
                  <a:off x="2228317" y="2550318"/>
                  <a:ext cx="530918" cy="1588"/>
                </a:xfrm>
                <a:prstGeom prst="line">
                  <a:avLst/>
                </a:prstGeom>
                <a:noFill/>
                <a:ln w="9360">
                  <a:solidFill>
                    <a:schemeClr val="accent3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5" name="Line 6"/>
              <p:cNvSpPr>
                <a:spLocks noChangeShapeType="1"/>
              </p:cNvSpPr>
              <p:nvPr/>
            </p:nvSpPr>
            <p:spPr bwMode="auto">
              <a:xfrm>
                <a:off x="2207045" y="1981200"/>
                <a:ext cx="530918" cy="1588"/>
              </a:xfrm>
              <a:prstGeom prst="line">
                <a:avLst/>
              </a:prstGeom>
              <a:noFill/>
              <a:ln w="9360">
                <a:solidFill>
                  <a:schemeClr val="accent3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9" name="Line 6"/>
            <p:cNvSpPr>
              <a:spLocks noChangeShapeType="1"/>
            </p:cNvSpPr>
            <p:nvPr/>
          </p:nvSpPr>
          <p:spPr bwMode="auto">
            <a:xfrm>
              <a:off x="5260282" y="6172200"/>
              <a:ext cx="530918" cy="1588"/>
            </a:xfrm>
            <a:prstGeom prst="line">
              <a:avLst/>
            </a:prstGeom>
            <a:noFill/>
            <a:ln w="9360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1" name="TextBox 370"/>
          <p:cNvSpPr txBox="1"/>
          <p:nvPr/>
        </p:nvSpPr>
        <p:spPr>
          <a:xfrm>
            <a:off x="2209800" y="5715000"/>
            <a:ext cx="566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Exon</a:t>
            </a:r>
            <a:r>
              <a:rPr lang="en-US" sz="2000" dirty="0" smtClean="0"/>
              <a:t> capture with pooled, divergent baits to maximize enrichment of genetically divergent DNA libraries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animBg="1"/>
      <p:bldP spid="3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447613"/>
            <a:ext cx="6477000" cy="3105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90585" y="328880"/>
            <a:ext cx="4191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Sequence Capture Edge Effect</a:t>
            </a:r>
          </a:p>
        </p:txBody>
      </p:sp>
      <p:pic>
        <p:nvPicPr>
          <p:cNvPr id="13" name="Picture 12" descr=":Mov1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797560"/>
            <a:ext cx="6327140" cy="263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631940" y="1600200"/>
            <a:ext cx="220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order to improve the coverage at the edge of exons and adjacent flanking </a:t>
            </a:r>
            <a:r>
              <a:rPr lang="en-US" sz="2000" dirty="0" err="1" smtClean="0"/>
              <a:t>introns</a:t>
            </a:r>
            <a:r>
              <a:rPr lang="en-US" sz="2000" dirty="0" smtClean="0"/>
              <a:t> or </a:t>
            </a:r>
            <a:r>
              <a:rPr lang="en-US" sz="2000" dirty="0" err="1" smtClean="0"/>
              <a:t>UTRs</a:t>
            </a:r>
            <a:r>
              <a:rPr lang="en-US" sz="2000" dirty="0" smtClean="0"/>
              <a:t>:  probes can be more densely tiled at the edges of each </a:t>
            </a:r>
            <a:r>
              <a:rPr lang="en-US" sz="2000" dirty="0" err="1" smtClean="0"/>
              <a:t>exonic</a:t>
            </a:r>
            <a:r>
              <a:rPr lang="en-US" sz="2000" dirty="0" smtClean="0"/>
              <a:t> locus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2. Library preparation and multiplexing</a:t>
            </a:r>
          </a:p>
          <a:p>
            <a:r>
              <a:rPr lang="en-US" sz="2400" b="1" dirty="0" smtClean="0"/>
              <a:t> </a:t>
            </a:r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3. </a:t>
            </a:r>
            <a:r>
              <a:rPr lang="en-US" sz="2400" b="1" dirty="0" err="1" smtClean="0"/>
              <a:t>Exon</a:t>
            </a:r>
            <a:r>
              <a:rPr lang="en-US" sz="2400" b="1" dirty="0" smtClean="0"/>
              <a:t> capture experiments</a:t>
            </a:r>
          </a:p>
          <a:p>
            <a:endParaRPr lang="en-US" sz="2400" b="1" dirty="0" smtClean="0"/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4. Post-capture quality control</a:t>
            </a:r>
          </a:p>
          <a:p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A6A6A6"/>
                </a:solidFill>
              </a:rPr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000000"/>
                </a:solidFill>
              </a:rPr>
              <a:t>2. Library preparation and multiplexing</a:t>
            </a:r>
          </a:p>
          <a:p>
            <a:r>
              <a:rPr lang="en-US" sz="2400" b="1" dirty="0" smtClean="0">
                <a:solidFill>
                  <a:srgbClr val="A6A6A6"/>
                </a:solidFill>
              </a:rPr>
              <a:t> </a:t>
            </a: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A6A6A6"/>
                </a:solidFill>
              </a:rPr>
              <a:t>3. </a:t>
            </a:r>
            <a:r>
              <a:rPr lang="en-US" sz="2400" b="1" dirty="0" err="1" smtClean="0">
                <a:solidFill>
                  <a:srgbClr val="A6A6A6"/>
                </a:solidFill>
              </a:rPr>
              <a:t>Exon</a:t>
            </a:r>
            <a:r>
              <a:rPr lang="en-US" sz="2400" b="1" dirty="0" smtClean="0">
                <a:solidFill>
                  <a:srgbClr val="A6A6A6"/>
                </a:solidFill>
              </a:rPr>
              <a:t> capture experiments</a:t>
            </a:r>
          </a:p>
          <a:p>
            <a:endParaRPr lang="en-US" sz="2400" b="1" dirty="0" smtClean="0">
              <a:solidFill>
                <a:srgbClr val="A6A6A6"/>
              </a:solidFill>
            </a:endParaRP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A6A6A6"/>
                </a:solidFill>
              </a:rPr>
              <a:t>4. Post-capture quality control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452735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 General Workflow for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3400" y="38100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Custom Genomic Library Preparation</a:t>
            </a:r>
            <a:endParaRPr lang="en-US" sz="2400" dirty="0" smtClean="0">
              <a:solidFill>
                <a:srgbClr val="000000"/>
              </a:solidFill>
            </a:endParaRPr>
          </a:p>
        </p:txBody>
      </p:sp>
      <p:grpSp>
        <p:nvGrpSpPr>
          <p:cNvPr id="3" name="Group 14"/>
          <p:cNvGrpSpPr/>
          <p:nvPr/>
        </p:nvGrpSpPr>
        <p:grpSpPr>
          <a:xfrm>
            <a:off x="1066800" y="1066800"/>
            <a:ext cx="6426200" cy="1792400"/>
            <a:chOff x="457200" y="1459468"/>
            <a:chExt cx="6019800" cy="1631598"/>
          </a:xfrm>
        </p:grpSpPr>
        <p:grpSp>
          <p:nvGrpSpPr>
            <p:cNvPr id="4" name="Group 14"/>
            <p:cNvGrpSpPr/>
            <p:nvPr/>
          </p:nvGrpSpPr>
          <p:grpSpPr>
            <a:xfrm>
              <a:off x="457200" y="1752600"/>
              <a:ext cx="6019800" cy="1338466"/>
              <a:chOff x="838200" y="1066800"/>
              <a:chExt cx="6019800" cy="1338466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838200" y="2069068"/>
                <a:ext cx="4114800" cy="336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Cold </a:t>
                </a:r>
                <a:r>
                  <a:rPr lang="en-US" sz="1200" dirty="0"/>
                  <a:t>Spring </a:t>
                </a:r>
                <a:r>
                  <a:rPr lang="en-US" sz="1200" dirty="0" err="1"/>
                  <a:t>Harb</a:t>
                </a:r>
                <a:r>
                  <a:rPr lang="en-US" sz="1200" dirty="0"/>
                  <a:t> </a:t>
                </a:r>
                <a:r>
                  <a:rPr lang="en-US" sz="1200" dirty="0" err="1" smtClean="0"/>
                  <a:t>Protoc</a:t>
                </a:r>
                <a:r>
                  <a:rPr lang="en-US" sz="1200" dirty="0" smtClean="0"/>
                  <a:t>, 2010 pdb.prot5448</a:t>
                </a:r>
                <a:r>
                  <a:rPr lang="en-US" dirty="0"/>
                  <a:t>.</a:t>
                </a: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2"/>
                  <a:stretch>
                    <a:fillRect/>
                  </a:stretch>
                </p:blipFill>
              </mc:Choice>
              <mc:Fallback>
                <p:blipFill>
                  <a:blip r:embed="rId3"/>
                  <a:stretch>
                    <a:fillRect/>
                  </a:stretch>
                </p:blipFill>
              </mc:Fallback>
            </mc:AlternateContent>
            <p:spPr>
              <a:xfrm>
                <a:off x="863600" y="1066800"/>
                <a:ext cx="5994400" cy="1143000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57200" y="1459468"/>
              <a:ext cx="157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Protocol</a:t>
              </a:r>
              <a:endParaRPr lang="en-US" dirty="0"/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09800" y="2895600"/>
            <a:ext cx="4419600" cy="373890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629400" y="5257800"/>
            <a:ext cx="192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Single barcode</a:t>
            </a:r>
            <a:endParaRPr lang="en-US" dirty="0"/>
          </a:p>
        </p:txBody>
      </p:sp>
      <p:sp>
        <p:nvSpPr>
          <p:cNvPr id="24" name="Curved Down Arrow 23"/>
          <p:cNvSpPr/>
          <p:nvPr/>
        </p:nvSpPr>
        <p:spPr>
          <a:xfrm flipH="1">
            <a:off x="5943600" y="5105400"/>
            <a:ext cx="1549400" cy="228600"/>
          </a:xfrm>
          <a:prstGeom prst="curved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84300" y="381000"/>
            <a:ext cx="6997700" cy="1524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61303" y="2286000"/>
            <a:ext cx="8730297" cy="354229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330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ibrarycost_SeraMag_2PCR (1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87483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031" y="6003554"/>
            <a:ext cx="6336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Note: Recent trials suggest that the enzymes for the blunt ending reaction can be halved </a:t>
            </a:r>
          </a:p>
          <a:p>
            <a:r>
              <a:rPr lang="en-US" sz="1200" dirty="0" smtClean="0">
                <a:solidFill>
                  <a:srgbClr val="000000"/>
                </a:solidFill>
              </a:rPr>
              <a:t>or even quartered without any ill-effect on the subsequent adapter ligation. This would drop</a:t>
            </a:r>
          </a:p>
          <a:p>
            <a:r>
              <a:rPr lang="en-US" sz="1200" dirty="0">
                <a:solidFill>
                  <a:srgbClr val="000000"/>
                </a:solidFill>
              </a:rPr>
              <a:t>r</a:t>
            </a:r>
            <a:r>
              <a:rPr lang="en-US" sz="1200" dirty="0" smtClean="0">
                <a:solidFill>
                  <a:srgbClr val="000000"/>
                </a:solidFill>
              </a:rPr>
              <a:t>eagent costs below $10/library. 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5634335"/>
            <a:ext cx="5976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All costs given here and in all other slides are inclusive of sales tax, shipping, EGL </a:t>
            </a:r>
          </a:p>
          <a:p>
            <a:r>
              <a:rPr lang="en-US" sz="1200" dirty="0"/>
              <a:t>o</a:t>
            </a:r>
            <a:r>
              <a:rPr lang="en-US" sz="1200" dirty="0" smtClean="0"/>
              <a:t>verhead, etc. and provide the final researcher cost for that item.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6849846" y="5772834"/>
            <a:ext cx="22179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Provided </a:t>
            </a:r>
            <a:r>
              <a:rPr lang="en-US" dirty="0" smtClean="0"/>
              <a:t>by the EGL manager </a:t>
            </a:r>
          </a:p>
          <a:p>
            <a:r>
              <a:rPr lang="en-US" dirty="0" smtClean="0"/>
              <a:t>Lydia Smith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813560" y="457200"/>
            <a:ext cx="7101840" cy="457200"/>
          </a:xfrm>
        </p:spPr>
        <p:txBody>
          <a:bodyPr>
            <a:noAutofit/>
          </a:bodyPr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Meyer &amp; </a:t>
            </a:r>
            <a:r>
              <a:rPr lang="en-US" sz="2400" dirty="0" err="1">
                <a:solidFill>
                  <a:srgbClr val="000000"/>
                </a:solidFill>
              </a:rPr>
              <a:t>Kircher</a:t>
            </a:r>
            <a:r>
              <a:rPr lang="en-US" sz="2400" dirty="0" smtClean="0">
                <a:solidFill>
                  <a:srgbClr val="000000"/>
                </a:solidFill>
              </a:rPr>
              <a:t> Library Preparation Protocol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779484"/>
            <a:ext cx="4114800" cy="4165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r>
              <a:rPr lang="en-US" dirty="0" smtClean="0"/>
              <a:t> </a:t>
            </a:r>
            <a:r>
              <a:rPr lang="en-US" sz="2000" dirty="0" smtClean="0"/>
              <a:t>Cost effective</a:t>
            </a:r>
            <a:endParaRPr lang="en-US" sz="2000" dirty="0" smtClean="0"/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r>
              <a:rPr lang="en-US" sz="2000" dirty="0" smtClean="0"/>
              <a:t> Robust </a:t>
            </a:r>
            <a:r>
              <a:rPr lang="en-US" sz="2000" dirty="0"/>
              <a:t>for </a:t>
            </a:r>
            <a:r>
              <a:rPr lang="en-US" sz="2000" dirty="0" smtClean="0"/>
              <a:t>multiplexing</a:t>
            </a:r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r>
              <a:rPr lang="en-US" sz="2000" dirty="0" smtClean="0"/>
              <a:t> Low </a:t>
            </a:r>
            <a:r>
              <a:rPr lang="en-US" sz="2000" dirty="0"/>
              <a:t>input DNA </a:t>
            </a:r>
            <a:r>
              <a:rPr lang="en-US" sz="2000" dirty="0" smtClean="0"/>
              <a:t>(200 ~ </a:t>
            </a:r>
            <a:r>
              <a:rPr lang="en-US" sz="2000" dirty="0" smtClean="0"/>
              <a:t>500 </a:t>
            </a:r>
            <a:r>
              <a:rPr lang="en-US" sz="2000" dirty="0" err="1" smtClean="0"/>
              <a:t>ng</a:t>
            </a:r>
            <a:r>
              <a:rPr lang="en-US" sz="2000" dirty="0" smtClean="0"/>
              <a:t>)</a:t>
            </a:r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</a:pPr>
            <a:r>
              <a:rPr lang="en-US" sz="2000" dirty="0" smtClean="0"/>
              <a:t>   </a:t>
            </a:r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endParaRPr lang="en-US" sz="2000" dirty="0" smtClean="0"/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endParaRPr lang="en-US" sz="2000" dirty="0" smtClean="0"/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endParaRPr lang="en-US" sz="2000" dirty="0" smtClean="0"/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r>
              <a:rPr lang="en-US" sz="2000" dirty="0" smtClean="0"/>
              <a:t>The ligation of regular (long) </a:t>
            </a:r>
            <a:r>
              <a:rPr lang="en-US" sz="2000" dirty="0" err="1" smtClean="0"/>
              <a:t>Illumina</a:t>
            </a:r>
            <a:r>
              <a:rPr lang="en-US" sz="2000" dirty="0" smtClean="0"/>
              <a:t> adapters prior to </a:t>
            </a:r>
            <a:r>
              <a:rPr lang="en-US" sz="2000" dirty="0" err="1" smtClean="0"/>
              <a:t>exon</a:t>
            </a:r>
            <a:r>
              <a:rPr lang="en-US" sz="2000" dirty="0" smtClean="0"/>
              <a:t> capture that are more prone to binding DNA fragments that do not belong to the target region (daisy chaining) during hybridization </a:t>
            </a:r>
          </a:p>
          <a:p>
            <a:pPr indent="-274320">
              <a:lnSpc>
                <a:spcPct val="80000"/>
              </a:lnSpc>
              <a:spcBef>
                <a:spcPts val="300"/>
              </a:spcBef>
              <a:buClr>
                <a:schemeClr val="accent3"/>
              </a:buClr>
              <a:buSzPct val="95000"/>
              <a:buFont typeface="Arial"/>
              <a:buChar char="•"/>
            </a:pPr>
            <a:r>
              <a:rPr lang="en-US" sz="2000" dirty="0" smtClean="0"/>
              <a:t>Barcode</a:t>
            </a:r>
            <a:r>
              <a:rPr lang="en-US" sz="2000" dirty="0" smtClean="0"/>
              <a:t> blocking </a:t>
            </a:r>
            <a:r>
              <a:rPr lang="en-US" sz="2000" dirty="0" err="1" smtClean="0"/>
              <a:t>oligos</a:t>
            </a:r>
            <a:r>
              <a:rPr lang="en-US" sz="2000" dirty="0" smtClean="0"/>
              <a:t> (HPLC) that are needed to block each barcode adapter are</a:t>
            </a:r>
            <a:r>
              <a:rPr lang="en-US" sz="2000" dirty="0" smtClean="0"/>
              <a:t> expensive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" y="132482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9600" y="34714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pPr algn="ctr"/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4663440" y="1062566"/>
            <a:ext cx="4251960" cy="4882161"/>
            <a:chOff x="5029200" y="296334"/>
            <a:chExt cx="3048000" cy="397086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5029200" y="296334"/>
              <a:ext cx="2552700" cy="397086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172200" y="3737002"/>
              <a:ext cx="1905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Daisy-chaining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62000" y="416004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Marker Development in Non-model Organisms for Population Genomic and Phylogenomic Applications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838200" y="1515070"/>
            <a:ext cx="708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                                        </a:t>
            </a:r>
          </a:p>
          <a:p>
            <a:endParaRPr lang="en-US" dirty="0" smtClean="0">
              <a:solidFill>
                <a:srgbClr val="0000FF"/>
              </a:solidFill>
            </a:endParaRPr>
          </a:p>
          <a:p>
            <a:endParaRPr lang="en-US" dirty="0" smtClean="0">
              <a:solidFill>
                <a:srgbClr val="0000FF"/>
              </a:solidFill>
            </a:endParaRPr>
          </a:p>
          <a:p>
            <a:endParaRPr lang="en-US" dirty="0"/>
          </a:p>
        </p:txBody>
      </p:sp>
      <p:grpSp>
        <p:nvGrpSpPr>
          <p:cNvPr id="68" name="Group 67"/>
          <p:cNvGrpSpPr/>
          <p:nvPr/>
        </p:nvGrpSpPr>
        <p:grpSpPr>
          <a:xfrm>
            <a:off x="1066800" y="1563687"/>
            <a:ext cx="7010400" cy="646113"/>
            <a:chOff x="1219200" y="2438400"/>
            <a:chExt cx="7010400" cy="646113"/>
          </a:xfrm>
        </p:grpSpPr>
        <p:sp>
          <p:nvSpPr>
            <p:cNvPr id="69" name="Text Box 8"/>
            <p:cNvSpPr txBox="1">
              <a:spLocks noChangeArrowheads="1"/>
            </p:cNvSpPr>
            <p:nvPr/>
          </p:nvSpPr>
          <p:spPr bwMode="auto">
            <a:xfrm>
              <a:off x="1219200" y="2438400"/>
              <a:ext cx="1143000" cy="646113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dirty="0"/>
                <a:t>Genomic DNA</a:t>
              </a:r>
            </a:p>
          </p:txBody>
        </p:sp>
        <p:sp>
          <p:nvSpPr>
            <p:cNvPr id="70" name="TextBox 6"/>
            <p:cNvSpPr txBox="1">
              <a:spLocks noChangeArrowheads="1"/>
            </p:cNvSpPr>
            <p:nvPr/>
          </p:nvSpPr>
          <p:spPr bwMode="auto">
            <a:xfrm>
              <a:off x="5105400" y="2525713"/>
              <a:ext cx="3124200" cy="369332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dirty="0" smtClean="0"/>
                <a:t>      Whole Genome Sequencing</a:t>
              </a:r>
              <a:endParaRPr lang="en-US" dirty="0"/>
            </a:p>
          </p:txBody>
        </p:sp>
        <p:sp>
          <p:nvSpPr>
            <p:cNvPr id="71" name="Text Box 8"/>
            <p:cNvSpPr txBox="1">
              <a:spLocks noChangeArrowheads="1"/>
            </p:cNvSpPr>
            <p:nvPr/>
          </p:nvSpPr>
          <p:spPr bwMode="auto">
            <a:xfrm>
              <a:off x="3276600" y="2514600"/>
              <a:ext cx="914400" cy="36830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dirty="0"/>
                <a:t>NGS</a:t>
              </a:r>
            </a:p>
          </p:txBody>
        </p:sp>
        <p:sp>
          <p:nvSpPr>
            <p:cNvPr id="72" name="Right Arrow 71"/>
            <p:cNvSpPr/>
            <p:nvPr/>
          </p:nvSpPr>
          <p:spPr bwMode="auto">
            <a:xfrm>
              <a:off x="2590800" y="2590800"/>
              <a:ext cx="457200" cy="201613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3" name="Right Arrow 72"/>
            <p:cNvSpPr/>
            <p:nvPr/>
          </p:nvSpPr>
          <p:spPr bwMode="auto">
            <a:xfrm>
              <a:off x="4419600" y="2590800"/>
              <a:ext cx="457200" cy="201613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88" name="Rectangle 87"/>
          <p:cNvSpPr/>
          <p:nvPr/>
        </p:nvSpPr>
        <p:spPr>
          <a:xfrm>
            <a:off x="914400" y="2362200"/>
            <a:ext cx="80772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sz="2000" dirty="0" smtClean="0"/>
              <a:t>Require a reference for alignment</a:t>
            </a:r>
          </a:p>
          <a:p>
            <a:pPr>
              <a:buFontTx/>
              <a:buChar char="-"/>
            </a:pPr>
            <a:r>
              <a:rPr lang="en-US" sz="2000" dirty="0" smtClean="0"/>
              <a:t> Challenging for organisms with large genomes and/or genomes that are highly repetitive (e.g. amphibians)</a:t>
            </a:r>
          </a:p>
          <a:p>
            <a:pPr>
              <a:buFontTx/>
              <a:buChar char="-"/>
            </a:pPr>
            <a:r>
              <a:rPr lang="en-US" sz="2000" dirty="0" smtClean="0"/>
              <a:t> Not cost-effective when sample size </a:t>
            </a:r>
            <a:r>
              <a:rPr lang="en-US" sz="2000" smtClean="0"/>
              <a:t>is large</a:t>
            </a:r>
          </a:p>
          <a:p>
            <a:pPr>
              <a:buFontTx/>
              <a:buChar char="-"/>
            </a:pPr>
            <a:r>
              <a:rPr lang="en-US" sz="2000" dirty="0" smtClean="0"/>
              <a:t> Not necessary for most phylogenomic and population genomic questions</a:t>
            </a:r>
          </a:p>
          <a:p>
            <a:pPr>
              <a:buFontTx/>
              <a:buChar char="-"/>
            </a:pPr>
            <a:r>
              <a:rPr lang="en-US" sz="2000" dirty="0" smtClean="0"/>
              <a:t> Not feasible when your budget is tight </a:t>
            </a:r>
          </a:p>
          <a:p>
            <a:pPr>
              <a:buFontTx/>
              <a:buChar char="-"/>
            </a:pPr>
            <a:endParaRPr lang="en-US" dirty="0" smtClean="0"/>
          </a:p>
        </p:txBody>
      </p:sp>
      <p:grpSp>
        <p:nvGrpSpPr>
          <p:cNvPr id="25" name="Group 24"/>
          <p:cNvGrpSpPr/>
          <p:nvPr/>
        </p:nvGrpSpPr>
        <p:grpSpPr>
          <a:xfrm>
            <a:off x="457200" y="4419600"/>
            <a:ext cx="8305800" cy="1371600"/>
            <a:chOff x="457200" y="4419600"/>
            <a:chExt cx="8305800" cy="1371600"/>
          </a:xfrm>
        </p:grpSpPr>
        <p:grpSp>
          <p:nvGrpSpPr>
            <p:cNvPr id="90" name="Group 89"/>
            <p:cNvGrpSpPr/>
            <p:nvPr/>
          </p:nvGrpSpPr>
          <p:grpSpPr>
            <a:xfrm>
              <a:off x="457200" y="5117067"/>
              <a:ext cx="8305800" cy="674133"/>
              <a:chOff x="609600" y="4708306"/>
              <a:chExt cx="8305800" cy="674133"/>
            </a:xfrm>
          </p:grpSpPr>
          <p:grpSp>
            <p:nvGrpSpPr>
              <p:cNvPr id="91" name="Group 19"/>
              <p:cNvGrpSpPr>
                <a:grpSpLocks/>
              </p:cNvGrpSpPr>
              <p:nvPr/>
            </p:nvGrpSpPr>
            <p:grpSpPr bwMode="auto">
              <a:xfrm>
                <a:off x="609600" y="4724370"/>
                <a:ext cx="5486400" cy="658069"/>
                <a:chOff x="457200" y="5029199"/>
                <a:chExt cx="5486400" cy="658168"/>
              </a:xfrm>
            </p:grpSpPr>
            <p:sp>
              <p:nvSpPr>
                <p:cNvPr id="9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57200" y="5029199"/>
                  <a:ext cx="1143000" cy="646113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  <a:spAutoFit/>
                </a:bodyPr>
                <a:lstStyle/>
                <a:p>
                  <a:pPr algn="ctr" eaLnBrk="0" hangingPunct="0"/>
                  <a:r>
                    <a:rPr lang="en-US" dirty="0"/>
                    <a:t>Genomic DNA</a:t>
                  </a:r>
                </a:p>
              </p:txBody>
            </p:sp>
            <p:sp>
              <p:nvSpPr>
                <p:cNvPr id="96" name="Right Arrow 95"/>
                <p:cNvSpPr/>
                <p:nvPr/>
              </p:nvSpPr>
              <p:spPr>
                <a:xfrm>
                  <a:off x="1676400" y="5278497"/>
                  <a:ext cx="228600" cy="201642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7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981200" y="5040939"/>
                  <a:ext cx="1752600" cy="646428"/>
                </a:xfrm>
                <a:prstGeom prst="rect">
                  <a:avLst/>
                </a:prstGeom>
                <a:solidFill>
                  <a:srgbClr val="EBAC60"/>
                </a:solidFill>
                <a:ln w="9525">
                  <a:solidFill>
                    <a:srgbClr val="FF6600"/>
                  </a:solidFill>
                  <a:miter lim="800000"/>
                  <a:headEnd/>
                  <a:tailEnd/>
                </a:ln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 eaLnBrk="0" hangingPunct="0"/>
                  <a:r>
                    <a:rPr lang="en-US" dirty="0" smtClean="0"/>
                    <a:t>Reduce representation</a:t>
                  </a:r>
                  <a:endParaRPr lang="en-US" dirty="0"/>
                </a:p>
              </p:txBody>
            </p:sp>
            <p:sp>
              <p:nvSpPr>
                <p:cNvPr id="9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114800" y="5193268"/>
                  <a:ext cx="1524000" cy="369332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  <a:spAutoFit/>
                </a:bodyPr>
                <a:lstStyle/>
                <a:p>
                  <a:pPr algn="ctr" eaLnBrk="0" hangingPunct="0"/>
                  <a:r>
                    <a:rPr lang="en-US" dirty="0"/>
                    <a:t>Multiplexing</a:t>
                  </a:r>
                </a:p>
              </p:txBody>
            </p:sp>
            <p:sp>
              <p:nvSpPr>
                <p:cNvPr id="99" name="Right Arrow 98"/>
                <p:cNvSpPr/>
                <p:nvPr/>
              </p:nvSpPr>
              <p:spPr>
                <a:xfrm>
                  <a:off x="5715000" y="5278498"/>
                  <a:ext cx="228600" cy="201642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0" name="Right Arrow 99"/>
                <p:cNvSpPr/>
                <p:nvPr/>
              </p:nvSpPr>
              <p:spPr>
                <a:xfrm>
                  <a:off x="3810000" y="5278498"/>
                  <a:ext cx="228600" cy="201642"/>
                </a:xfrm>
                <a:prstGeom prst="right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92" name="Text Box 8"/>
              <p:cNvSpPr txBox="1">
                <a:spLocks noChangeArrowheads="1"/>
              </p:cNvSpPr>
              <p:nvPr/>
            </p:nvSpPr>
            <p:spPr bwMode="auto">
              <a:xfrm>
                <a:off x="6172200" y="4901208"/>
                <a:ext cx="762000" cy="368300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/>
                <a:r>
                  <a:rPr lang="en-US" dirty="0"/>
                  <a:t>NGS</a:t>
                </a:r>
              </a:p>
            </p:txBody>
          </p:sp>
          <p:sp>
            <p:nvSpPr>
              <p:cNvPr id="93" name="Text Box 13"/>
              <p:cNvSpPr txBox="1">
                <a:spLocks noChangeArrowheads="1"/>
              </p:cNvSpPr>
              <p:nvPr/>
            </p:nvSpPr>
            <p:spPr bwMode="auto">
              <a:xfrm>
                <a:off x="7285038" y="4708306"/>
                <a:ext cx="1630362" cy="646331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 eaLnBrk="0" hangingPunct="0"/>
                <a:r>
                  <a:rPr lang="en-US" dirty="0" smtClean="0"/>
                  <a:t>High </a:t>
                </a:r>
                <a:r>
                  <a:rPr lang="en-US" dirty="0"/>
                  <a:t>coverage sequence data</a:t>
                </a:r>
              </a:p>
            </p:txBody>
          </p:sp>
          <p:sp>
            <p:nvSpPr>
              <p:cNvPr id="94" name="Right Arrow 93"/>
              <p:cNvSpPr/>
              <p:nvPr/>
            </p:nvSpPr>
            <p:spPr bwMode="auto">
              <a:xfrm>
                <a:off x="7010400" y="4979988"/>
                <a:ext cx="228600" cy="195255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24" name="Down Arrow 23"/>
            <p:cNvSpPr/>
            <p:nvPr/>
          </p:nvSpPr>
          <p:spPr>
            <a:xfrm>
              <a:off x="4114800" y="4419600"/>
              <a:ext cx="609600" cy="457200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8288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dirty="0" smtClean="0"/>
              <a:t> </a:t>
            </a:r>
            <a:endParaRPr lang="en-US" sz="2800" dirty="0"/>
          </a:p>
        </p:txBody>
      </p:sp>
      <p:grpSp>
        <p:nvGrpSpPr>
          <p:cNvPr id="2" name="Group 27"/>
          <p:cNvGrpSpPr/>
          <p:nvPr/>
        </p:nvGrpSpPr>
        <p:grpSpPr>
          <a:xfrm>
            <a:off x="1390885" y="457200"/>
            <a:ext cx="6229115" cy="1524000"/>
            <a:chOff x="1073385" y="228600"/>
            <a:chExt cx="6229115" cy="15240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1073385" y="746310"/>
              <a:ext cx="5251215" cy="100629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1219200" y="228600"/>
              <a:ext cx="6083300" cy="13716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33400" y="2006600"/>
            <a:ext cx="8126278" cy="447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95400" y="2135862"/>
            <a:ext cx="6781800" cy="5493812"/>
            <a:chOff x="990600" y="2135862"/>
            <a:chExt cx="7620000" cy="5493812"/>
          </a:xfrm>
        </p:grpSpPr>
        <p:sp>
          <p:nvSpPr>
            <p:cNvPr id="5" name="TextBox 4"/>
            <p:cNvSpPr txBox="1"/>
            <p:nvPr/>
          </p:nvSpPr>
          <p:spPr>
            <a:xfrm>
              <a:off x="990600" y="2135862"/>
              <a:ext cx="7620000" cy="5493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</a:pPr>
              <a:endParaRPr lang="en-US" dirty="0" smtClean="0"/>
            </a:p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  <a:buFont typeface="Wingdings 2"/>
                <a:buChar char=""/>
              </a:pPr>
              <a:r>
                <a:rPr lang="en-US" sz="2100" dirty="0" smtClean="0"/>
                <a:t>Use</a:t>
              </a:r>
              <a:r>
                <a:rPr lang="en-US" altLang="zh-CN" sz="2100" dirty="0" smtClean="0"/>
                <a:t>s</a:t>
              </a:r>
              <a:r>
                <a:rPr lang="en-US" sz="2100" dirty="0" smtClean="0"/>
                <a:t> short (33&amp;34bp) adapters with internal barcodes. Barcode is directly </a:t>
              </a:r>
              <a:r>
                <a:rPr lang="en-US" sz="2100" dirty="0" err="1" smtClean="0"/>
                <a:t>ligated</a:t>
              </a:r>
              <a:r>
                <a:rPr lang="en-US" sz="2100" dirty="0" smtClean="0"/>
                <a:t> to the blunted 5’ DNA fragment and become a part of the internal sequence.</a:t>
              </a:r>
              <a:r>
                <a:rPr lang="en-US" sz="2100" dirty="0" smtClean="0"/>
                <a:t> No </a:t>
              </a:r>
              <a:r>
                <a:rPr lang="en-US" sz="2100" dirty="0" smtClean="0"/>
                <a:t>need to add barcode-specific blocking oligos in hybridization because adapter sequences are the same for all individual libraries</a:t>
              </a:r>
              <a:r>
                <a:rPr lang="en-US" sz="2100" dirty="0" smtClean="0"/>
                <a:t>.</a:t>
              </a:r>
            </a:p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  <a:buFont typeface="Wingdings 2"/>
                <a:buChar char=""/>
              </a:pPr>
              <a:r>
                <a:rPr lang="en-US" sz="2100" dirty="0" smtClean="0"/>
                <a:t>Shorter adapters are less prone to daisy chaining in capture experiments (23% </a:t>
              </a:r>
              <a:r>
                <a:rPr lang="en-US" sz="2100" dirty="0" err="1" smtClean="0"/>
                <a:t>vs</a:t>
              </a:r>
              <a:r>
                <a:rPr lang="en-US" sz="2100" dirty="0" smtClean="0"/>
                <a:t> 74% capture efficiency using long </a:t>
              </a:r>
              <a:r>
                <a:rPr lang="en-US" sz="2100" dirty="0" err="1" smtClean="0"/>
                <a:t>vs</a:t>
              </a:r>
              <a:r>
                <a:rPr lang="en-US" sz="2100" dirty="0" smtClean="0"/>
                <a:t> short adapters!). </a:t>
              </a:r>
              <a:r>
                <a:rPr lang="en-US" sz="2100" dirty="0" smtClean="0"/>
                <a:t> </a:t>
              </a:r>
              <a:endParaRPr lang="en-US" sz="2100" dirty="0" smtClean="0"/>
            </a:p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  <a:buFont typeface="Wingdings 2"/>
                <a:buChar char=""/>
              </a:pPr>
              <a:endParaRPr lang="en-US" sz="2100" dirty="0" smtClean="0"/>
            </a:p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  <a:buFont typeface="Wingdings 2"/>
                <a:buChar char=""/>
              </a:pPr>
              <a:r>
                <a:rPr lang="en-US" sz="2100" dirty="0" smtClean="0"/>
                <a:t>The use of internal barcode will reduce the “effective length” of each </a:t>
              </a:r>
              <a:r>
                <a:rPr lang="en-US" sz="2100" dirty="0" smtClean="0"/>
                <a:t>read</a:t>
              </a:r>
            </a:p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</a:pPr>
              <a:endParaRPr lang="en-US" sz="2100" dirty="0" smtClean="0"/>
            </a:p>
            <a:p>
              <a:pPr indent="-274320">
                <a:spcBef>
                  <a:spcPts val="1200"/>
                </a:spcBef>
                <a:buClr>
                  <a:schemeClr val="accent3"/>
                </a:buClr>
                <a:buSzPct val="95000"/>
              </a:pPr>
              <a:r>
                <a:rPr lang="en-US" sz="2100" dirty="0" smtClean="0"/>
                <a:t> </a:t>
              </a:r>
              <a:endParaRPr lang="en-US" sz="2100" dirty="0" smtClean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031733" y="2194506"/>
              <a:ext cx="3352800" cy="369332"/>
            </a:xfrm>
            <a:prstGeom prst="rect">
              <a:avLst/>
            </a:prstGeom>
            <a:solidFill>
              <a:srgbClr val="EBAC6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00"/>
                  </a:solidFill>
                </a:rPr>
                <a:t>Pros</a:t>
              </a:r>
              <a:r>
                <a:rPr lang="en-US" b="1" dirty="0" smtClean="0">
                  <a:latin typeface="Arial"/>
                  <a:cs typeface="Arial"/>
                </a:rPr>
                <a:t> </a:t>
              </a:r>
            </a:p>
            <a:p>
              <a:pPr algn="ctr"/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17351" y="5528846"/>
              <a:ext cx="3352800" cy="33855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000000"/>
                  </a:solidFill>
                </a:rPr>
                <a:t>Cons</a:t>
              </a:r>
            </a:p>
            <a:p>
              <a:endParaRPr lang="en-US" dirty="0"/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1390885" y="457200"/>
            <a:ext cx="6229115" cy="1524000"/>
            <a:chOff x="1073385" y="228600"/>
            <a:chExt cx="6229115" cy="15240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1073385" y="746310"/>
              <a:ext cx="5251215" cy="100629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1219200" y="228600"/>
              <a:ext cx="6083300" cy="1371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1816100" y="255562"/>
            <a:ext cx="5727700" cy="2259038"/>
            <a:chOff x="1905000" y="304800"/>
            <a:chExt cx="5346700" cy="211848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1905000" y="304800"/>
              <a:ext cx="5346700" cy="199148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1905000" y="2296283"/>
              <a:ext cx="1866900" cy="1270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828800" y="2645925"/>
            <a:ext cx="579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>
              <a:spcBef>
                <a:spcPts val="1800"/>
              </a:spcBef>
              <a:buClr>
                <a:schemeClr val="accent3"/>
              </a:buClr>
              <a:buSzPct val="95000"/>
            </a:pPr>
            <a:endParaRPr lang="en-US" dirty="0" smtClean="0"/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With-beads cleanup during the library prep, which minimizes the loss of DNA samples at each step (80-90% recovery rate compared to 50-60% using standard protocol).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It saves so much time</a:t>
            </a:r>
            <a:r>
              <a:rPr lang="en-US" sz="2000" dirty="0" smtClean="0"/>
              <a:t> in the cleanup steps when </a:t>
            </a:r>
            <a:r>
              <a:rPr lang="en-US" sz="2000" dirty="0" smtClean="0"/>
              <a:t>you work with many samples simultaneously!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Ideal for low quantity input DNA (e.g. historic DNA)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112008" y="2667000"/>
            <a:ext cx="2983992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2. Library preparation and multiplexing</a:t>
            </a:r>
          </a:p>
          <a:p>
            <a:r>
              <a:rPr lang="en-US" sz="2400" b="1" dirty="0" smtClean="0"/>
              <a:t> </a:t>
            </a:r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3. </a:t>
            </a:r>
            <a:r>
              <a:rPr lang="en-US" sz="2400" b="1" dirty="0" err="1" smtClean="0"/>
              <a:t>Exon</a:t>
            </a:r>
            <a:r>
              <a:rPr lang="en-US" sz="2400" b="1" dirty="0" smtClean="0"/>
              <a:t> capture experiments</a:t>
            </a:r>
          </a:p>
          <a:p>
            <a:endParaRPr lang="en-US" sz="2400" b="1" dirty="0" smtClean="0"/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4. Post-capture quality control</a:t>
            </a:r>
          </a:p>
          <a:p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A6A6A6"/>
                </a:solidFill>
              </a:rPr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A6A6A6"/>
                </a:solidFill>
              </a:rPr>
              <a:t>2. Library preparation and multiplexing</a:t>
            </a:r>
          </a:p>
          <a:p>
            <a:r>
              <a:rPr lang="en-US" sz="2400" b="1" dirty="0" smtClean="0">
                <a:solidFill>
                  <a:srgbClr val="A6A6A6"/>
                </a:solidFill>
              </a:rPr>
              <a:t> </a:t>
            </a: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000000"/>
                </a:solidFill>
              </a:rPr>
              <a:t>3. </a:t>
            </a:r>
            <a:r>
              <a:rPr lang="en-US" sz="2400" b="1" dirty="0" err="1" smtClean="0">
                <a:solidFill>
                  <a:srgbClr val="000000"/>
                </a:solidFill>
              </a:rPr>
              <a:t>Exon</a:t>
            </a:r>
            <a:r>
              <a:rPr lang="en-US" sz="2400" b="1" dirty="0" smtClean="0">
                <a:solidFill>
                  <a:srgbClr val="000000"/>
                </a:solidFill>
              </a:rPr>
              <a:t> capture experiments</a:t>
            </a:r>
          </a:p>
          <a:p>
            <a:endParaRPr lang="en-US" sz="2400" b="1" dirty="0" smtClean="0">
              <a:solidFill>
                <a:srgbClr val="A6A6A6"/>
              </a:solidFill>
            </a:endParaRP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A6A6A6"/>
                </a:solidFill>
              </a:rPr>
              <a:t>4. Post-capture quality control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452735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 General Workflow for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010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667" dirty="0" smtClean="0">
                <a:solidFill>
                  <a:srgbClr val="000000"/>
                </a:solidFill>
              </a:rPr>
              <a:t>Protocol for Microarray-based </a:t>
            </a:r>
            <a:r>
              <a:rPr lang="en-US" sz="2667" dirty="0" err="1" smtClean="0">
                <a:solidFill>
                  <a:srgbClr val="000000"/>
                </a:solidFill>
              </a:rPr>
              <a:t>Exon</a:t>
            </a:r>
            <a:r>
              <a:rPr lang="en-US" sz="2667" dirty="0" smtClean="0">
                <a:solidFill>
                  <a:srgbClr val="000000"/>
                </a:solidFill>
              </a:rPr>
              <a:t> Capture</a:t>
            </a:r>
            <a:br>
              <a:rPr lang="en-US" sz="2667" dirty="0" smtClean="0">
                <a:solidFill>
                  <a:srgbClr val="000000"/>
                </a:solidFill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04800" y="1371600"/>
            <a:ext cx="5257800" cy="1676400"/>
            <a:chOff x="1752600" y="1587500"/>
            <a:chExt cx="4800600" cy="134111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1752600" y="1587500"/>
              <a:ext cx="4800600" cy="117711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752600" y="2667000"/>
              <a:ext cx="32766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Nature Protocol  2009 4:960-974. </a:t>
              </a:r>
              <a:endParaRPr lang="en-US" sz="1100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914400" y="3302027"/>
            <a:ext cx="3200400" cy="31891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91200" y="1947810"/>
            <a:ext cx="3124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Follow the protocol from Step 29 – Step 61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Especially pay attention to the critical steps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endParaRPr lang="en-US" sz="2000" dirty="0" smtClean="0"/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Read table 2 (trouble shooting)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b="1" dirty="0" smtClean="0"/>
              <a:t>Practice on chamber</a:t>
            </a:r>
          </a:p>
          <a:p>
            <a:r>
              <a:rPr lang="en-US" sz="2000" b="1" dirty="0" smtClean="0"/>
              <a:t>assembly and syringe extraction several times before real experiments </a:t>
            </a:r>
            <a:endParaRPr lang="en-US" sz="20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791200" y="3581400"/>
            <a:ext cx="2388177" cy="3502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91200" y="161186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Tips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447800"/>
            <a:ext cx="3980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NimbleGen</a:t>
            </a:r>
            <a:r>
              <a:rPr lang="en-US" dirty="0" smtClean="0"/>
              <a:t> SeqCap EZ Developer kits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1447800"/>
            <a:ext cx="3276600" cy="5232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1900" dirty="0" smtClean="0"/>
              <a:t>Testing PCR tubes for </a:t>
            </a:r>
            <a:r>
              <a:rPr lang="en-US" sz="1900" dirty="0" smtClean="0"/>
              <a:t>evaporation</a:t>
            </a:r>
            <a:r>
              <a:rPr lang="en-US" sz="1900" dirty="0" smtClean="0"/>
              <a:t> 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1900" dirty="0" smtClean="0"/>
              <a:t>Follow </a:t>
            </a:r>
            <a:r>
              <a:rPr lang="en-US" sz="1900" dirty="0" smtClean="0"/>
              <a:t>the protocol from Chapter 5 “Hybridizing the Sample and SeqCap EZ Libraries” to Chapter 7 “Amplifying Captured Multiplex DNA Sample”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1900" dirty="0" smtClean="0"/>
              <a:t>Read carefully each step of the protocol before doing the captures. During the experiment you have to proceed fairly quickly at some steps 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1900" dirty="0" smtClean="0"/>
              <a:t>Post-capture amplification: different PCR primers are used for custom library preparation (e.g. IS5 &amp; IS6  for Meyer &amp; </a:t>
            </a:r>
            <a:r>
              <a:rPr lang="en-US" sz="1900" dirty="0" err="1" smtClean="0"/>
              <a:t>Kircher</a:t>
            </a:r>
            <a:r>
              <a:rPr lang="en-US" sz="1900" dirty="0" smtClean="0"/>
              <a:t> protocol).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947810"/>
            <a:ext cx="4566715" cy="1327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09916" y="1295400"/>
            <a:ext cx="4613999" cy="50101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38800" y="1078468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Tips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90600" y="381000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Protocol for In-solution-based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 (commercial)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09600" y="1034296"/>
            <a:ext cx="8153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In post capture enrichment PCR, there is a high probability of barcode swapping especially after PCR reaches saturation – short adapters can act as primers that may anneal to adapters containing different barcodes.  Solution: amplify as few </a:t>
            </a:r>
            <a:r>
              <a:rPr lang="en-US" sz="2000" dirty="0"/>
              <a:t>cycles as possible and never let your PCR </a:t>
            </a:r>
            <a:r>
              <a:rPr lang="en-US" sz="2000" dirty="0" smtClean="0"/>
              <a:t>reach plateau. </a:t>
            </a:r>
          </a:p>
          <a:p>
            <a:pPr indent="-274320">
              <a:spcBef>
                <a:spcPts val="12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000" dirty="0" smtClean="0"/>
              <a:t>To </a:t>
            </a:r>
            <a:r>
              <a:rPr lang="en-US" sz="2000" dirty="0"/>
              <a:t>figure out how many cycles are </a:t>
            </a:r>
            <a:r>
              <a:rPr lang="en-US" sz="2000" dirty="0" smtClean="0"/>
              <a:t>needed – qPCR or quick PCR tests.  </a:t>
            </a:r>
            <a:endParaRPr lang="en-US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9600" y="3124200"/>
            <a:ext cx="2057400" cy="313131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67000" y="3200400"/>
            <a:ext cx="2667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Nanodrop readings: </a:t>
            </a:r>
          </a:p>
          <a:p>
            <a:r>
              <a:rPr lang="en-US" dirty="0" smtClean="0"/>
              <a:t>12 cycles: 12ng/ul</a:t>
            </a:r>
          </a:p>
          <a:p>
            <a:r>
              <a:rPr lang="en-US" dirty="0" smtClean="0"/>
              <a:t>13 cycles: 19ng/ul</a:t>
            </a:r>
          </a:p>
          <a:p>
            <a:r>
              <a:rPr lang="en-US" dirty="0" smtClean="0"/>
              <a:t>14 cycles: 28ng/ul</a:t>
            </a:r>
          </a:p>
          <a:p>
            <a:r>
              <a:rPr lang="en-US" dirty="0" smtClean="0"/>
              <a:t>15 cycles: 35ng/ul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choose 12 or 13 cycles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76301" y="381000"/>
            <a:ext cx="7505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Post Capture Enrichment PCR – Avoid Over Amplification!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199" y="3048000"/>
            <a:ext cx="3657599" cy="171168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029199" y="4835884"/>
            <a:ext cx="3657600" cy="1711684"/>
            <a:chOff x="5029199" y="4835884"/>
            <a:chExt cx="3657600" cy="171168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29199" y="4835884"/>
              <a:ext cx="3657600" cy="1711684"/>
            </a:xfrm>
            <a:prstGeom prst="rect">
              <a:avLst/>
            </a:prstGeom>
          </p:spPr>
        </p:pic>
        <p:cxnSp>
          <p:nvCxnSpPr>
            <p:cNvPr id="14" name="Straight Arrow Connector 13"/>
            <p:cNvCxnSpPr/>
            <p:nvPr/>
          </p:nvCxnSpPr>
          <p:spPr>
            <a:xfrm rot="5400000">
              <a:off x="7734300" y="5448300"/>
              <a:ext cx="685800" cy="3048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/>
              <a:t>2. Library preparation and multiplexing</a:t>
            </a:r>
          </a:p>
          <a:p>
            <a:r>
              <a:rPr lang="en-US" sz="2400" b="1" dirty="0" smtClean="0"/>
              <a:t> </a:t>
            </a:r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3. </a:t>
            </a:r>
            <a:r>
              <a:rPr lang="en-US" sz="2400" b="1" dirty="0" err="1" smtClean="0"/>
              <a:t>Exon</a:t>
            </a:r>
            <a:r>
              <a:rPr lang="en-US" sz="2400" b="1" dirty="0" smtClean="0"/>
              <a:t> capture experiments</a:t>
            </a:r>
          </a:p>
          <a:p>
            <a:endParaRPr lang="en-US" sz="2400" b="1" dirty="0" smtClean="0"/>
          </a:p>
          <a:p>
            <a:pPr>
              <a:buFontTx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4. Post-capture quality control</a:t>
            </a:r>
          </a:p>
          <a:p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785877"/>
            <a:ext cx="685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A6A6A6"/>
                </a:solidFill>
              </a:rPr>
              <a:t>1. Target selection and probe design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A6A6A6"/>
                </a:solidFill>
              </a:rPr>
              <a:t>2. Library preparation and multiplexing</a:t>
            </a:r>
          </a:p>
          <a:p>
            <a:r>
              <a:rPr lang="en-US" sz="2400" b="1" dirty="0" smtClean="0">
                <a:solidFill>
                  <a:srgbClr val="A6A6A6"/>
                </a:solidFill>
              </a:rPr>
              <a:t> </a:t>
            </a: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A6A6A6"/>
                </a:solidFill>
              </a:rPr>
              <a:t>3. </a:t>
            </a:r>
            <a:r>
              <a:rPr lang="en-US" sz="2400" b="1" dirty="0" err="1" smtClean="0">
                <a:solidFill>
                  <a:srgbClr val="A6A6A6"/>
                </a:solidFill>
              </a:rPr>
              <a:t>Exon</a:t>
            </a:r>
            <a:r>
              <a:rPr lang="en-US" sz="2400" b="1" dirty="0" smtClean="0">
                <a:solidFill>
                  <a:srgbClr val="A6A6A6"/>
                </a:solidFill>
              </a:rPr>
              <a:t> capture experiments</a:t>
            </a:r>
          </a:p>
          <a:p>
            <a:endParaRPr lang="en-US" sz="2400" b="1" dirty="0" smtClean="0">
              <a:solidFill>
                <a:srgbClr val="A6A6A6"/>
              </a:solidFill>
            </a:endParaRPr>
          </a:p>
          <a:p>
            <a:pPr>
              <a:buFontTx/>
              <a:buChar char="-"/>
            </a:pPr>
            <a:endParaRPr lang="en-US" sz="2400" b="1" dirty="0" smtClean="0">
              <a:solidFill>
                <a:srgbClr val="A6A6A6"/>
              </a:solidFill>
            </a:endParaRPr>
          </a:p>
          <a:p>
            <a:r>
              <a:rPr lang="en-US" sz="2400" b="1" dirty="0" smtClean="0">
                <a:solidFill>
                  <a:srgbClr val="000000"/>
                </a:solidFill>
              </a:rPr>
              <a:t>4. Post-capture quality control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452735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 General Workflow for </a:t>
            </a:r>
            <a:r>
              <a:rPr lang="en-US" sz="2400" i="1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 novo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3810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Measuring Enrichment Efficiency using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qPCR</a:t>
            </a:r>
            <a:endParaRPr lang="en-US" b="1" dirty="0" smtClean="0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838200" y="2667000"/>
            <a:ext cx="7772400" cy="39624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b="1" dirty="0" err="1" smtClean="0"/>
              <a:t>qPCR</a:t>
            </a:r>
            <a:r>
              <a:rPr lang="en-US" b="1" dirty="0" smtClean="0"/>
              <a:t> Primer Design:</a:t>
            </a:r>
          </a:p>
          <a:p>
            <a:pPr>
              <a:spcBef>
                <a:spcPts val="1800"/>
              </a:spcBef>
              <a:buFont typeface="Arial"/>
              <a:buChar char="•"/>
            </a:pPr>
            <a:r>
              <a:rPr lang="en-US" sz="2000" dirty="0" smtClean="0"/>
              <a:t>Include 5 positive control and 2-3 negative control loci in your design</a:t>
            </a:r>
          </a:p>
          <a:p>
            <a:pPr>
              <a:spcBef>
                <a:spcPts val="1800"/>
              </a:spcBef>
              <a:buFont typeface="Arial"/>
              <a:buChar char="•"/>
            </a:pPr>
            <a:r>
              <a:rPr lang="en-US" sz="2000" dirty="0" smtClean="0"/>
              <a:t>100-150bp segment of positive controls  and negative controls </a:t>
            </a:r>
          </a:p>
          <a:p>
            <a:pPr>
              <a:spcBef>
                <a:spcPts val="1800"/>
              </a:spcBef>
              <a:buFont typeface="Arial"/>
              <a:buChar char="•"/>
            </a:pPr>
            <a:r>
              <a:rPr lang="en-US" sz="2000" dirty="0" smtClean="0"/>
              <a:t>Target the central regions</a:t>
            </a:r>
          </a:p>
          <a:p>
            <a:pPr>
              <a:spcBef>
                <a:spcPts val="1800"/>
              </a:spcBef>
              <a:buFont typeface="Arial"/>
              <a:buChar char="•"/>
            </a:pPr>
            <a:r>
              <a:rPr lang="en-US" sz="2000" dirty="0" smtClean="0"/>
              <a:t>Tm = 60ºC </a:t>
            </a:r>
          </a:p>
          <a:p>
            <a:pPr>
              <a:spcBef>
                <a:spcPts val="1800"/>
              </a:spcBef>
              <a:buFont typeface="Arial"/>
              <a:buChar char="•"/>
            </a:pPr>
            <a:r>
              <a:rPr lang="en-US" sz="2000" dirty="0" smtClean="0"/>
              <a:t>GC% 40-60</a:t>
            </a:r>
          </a:p>
          <a:p>
            <a:pPr>
              <a:spcBef>
                <a:spcPts val="1800"/>
              </a:spcBef>
              <a:buFont typeface="Arial"/>
              <a:buChar char="•"/>
            </a:pPr>
            <a:r>
              <a:rPr lang="en-US" sz="2000" dirty="0" smtClean="0"/>
              <a:t>Make sure to test your primers before </a:t>
            </a:r>
            <a:r>
              <a:rPr lang="en-US" sz="2000" dirty="0" err="1" smtClean="0"/>
              <a:t>exon</a:t>
            </a:r>
            <a:r>
              <a:rPr lang="en-US" sz="2000" dirty="0" smtClean="0"/>
              <a:t> capture experiments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066800" y="990600"/>
            <a:ext cx="75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qPCR</a:t>
            </a:r>
            <a:r>
              <a:rPr lang="en-US" sz="2000" dirty="0" smtClean="0"/>
              <a:t> assays is used to estimate relative fold enrichment by measuring the relative abundance of target loci (positive controls) and non-target loci (negative controls) in pre-capture sample library and post-</a:t>
            </a:r>
            <a:r>
              <a:rPr lang="en-US" sz="2000" dirty="0" smtClean="0"/>
              <a:t>capture libraries. </a:t>
            </a:r>
            <a:r>
              <a:rPr lang="en-US" sz="2000" dirty="0" smtClean="0"/>
              <a:t>These assays are an inexpensive way to determine whether the capture was successful prior to sequencing.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/>
          <p:nvPr/>
        </p:nvGrpSpPr>
        <p:grpSpPr>
          <a:xfrm>
            <a:off x="152400" y="2590800"/>
            <a:ext cx="9370156" cy="3335921"/>
            <a:chOff x="45918" y="2971800"/>
            <a:chExt cx="9402882" cy="3347572"/>
          </a:xfrm>
        </p:grpSpPr>
        <p:pic>
          <p:nvPicPr>
            <p:cNvPr id="7" name="Picture 6" descr="Fib5_Amplification Plo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b="13788"/>
            <a:stretch>
              <a:fillRect/>
            </a:stretch>
          </p:blipFill>
          <p:spPr bwMode="auto">
            <a:xfrm>
              <a:off x="4312771" y="2971800"/>
              <a:ext cx="4199978" cy="3335921"/>
            </a:xfrm>
            <a:prstGeom prst="rect">
              <a:avLst/>
            </a:prstGeom>
            <a:noFill/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 descr="Musk_Amplification Plo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b="14758"/>
            <a:stretch>
              <a:fillRect/>
            </a:stretch>
          </p:blipFill>
          <p:spPr bwMode="auto">
            <a:xfrm>
              <a:off x="45918" y="2971800"/>
              <a:ext cx="4266853" cy="3347572"/>
            </a:xfrm>
            <a:prstGeom prst="rect">
              <a:avLst/>
            </a:prstGeom>
            <a:noFill/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48593" y="3186241"/>
              <a:ext cx="1561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Targeted locus</a:t>
              </a:r>
              <a:endParaRPr lang="en-US" sz="1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970715" y="3200400"/>
              <a:ext cx="18261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Non-targeted locus</a:t>
              </a:r>
              <a:endParaRPr lang="en-US" sz="1400" b="1" dirty="0"/>
            </a:p>
          </p:txBody>
        </p:sp>
        <p:grpSp>
          <p:nvGrpSpPr>
            <p:cNvPr id="3" name="Group 13"/>
            <p:cNvGrpSpPr/>
            <p:nvPr/>
          </p:nvGrpSpPr>
          <p:grpSpPr>
            <a:xfrm>
              <a:off x="685800" y="3740239"/>
              <a:ext cx="1524000" cy="674133"/>
              <a:chOff x="685800" y="3821667"/>
              <a:chExt cx="1524000" cy="674133"/>
            </a:xfrm>
          </p:grpSpPr>
          <p:cxnSp>
            <p:nvCxnSpPr>
              <p:cNvPr id="12" name="Straight Arrow Connector 11"/>
              <p:cNvCxnSpPr/>
              <p:nvPr/>
            </p:nvCxnSpPr>
            <p:spPr>
              <a:xfrm rot="16200000" flipH="1">
                <a:off x="1315475" y="4247124"/>
                <a:ext cx="304800" cy="19255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685800" y="3821667"/>
                <a:ext cx="1524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/>
                  <a:t>Post-capture</a:t>
                </a:r>
                <a:endParaRPr lang="en-US" sz="1400" b="1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924800" y="5023972"/>
              <a:ext cx="1524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Post-capture</a:t>
              </a:r>
              <a:endParaRPr lang="en-US" sz="1400" b="1" dirty="0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10800000">
              <a:off x="7924800" y="4795372"/>
              <a:ext cx="3048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16200000" flipH="1">
              <a:off x="6553199" y="4109571"/>
              <a:ext cx="304801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864971" y="4950749"/>
              <a:ext cx="1447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Pre-capture</a:t>
              </a:r>
              <a:endParaRPr lang="en-US" sz="1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38800" y="3801793"/>
              <a:ext cx="1447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Pre-capture</a:t>
              </a:r>
              <a:endParaRPr lang="en-US" sz="1400" b="1" dirty="0"/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rot="16200000" flipV="1">
              <a:off x="2841277" y="4666667"/>
              <a:ext cx="307777" cy="26038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1905000" y="6135469"/>
            <a:ext cx="655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Microarray based </a:t>
            </a:r>
            <a:r>
              <a:rPr lang="en-US" dirty="0" err="1" smtClean="0"/>
              <a:t>exon</a:t>
            </a:r>
            <a:r>
              <a:rPr lang="en-US" dirty="0" smtClean="0"/>
              <a:t> capture: 4-6 cycles’ difference</a:t>
            </a:r>
          </a:p>
          <a:p>
            <a:r>
              <a:rPr lang="en-US" dirty="0" smtClean="0"/>
              <a:t>In-solution based </a:t>
            </a:r>
            <a:r>
              <a:rPr lang="en-US" dirty="0" err="1" smtClean="0"/>
              <a:t>exon</a:t>
            </a:r>
            <a:r>
              <a:rPr lang="en-US" dirty="0" smtClean="0"/>
              <a:t> capture: &gt;8 cycles’ difference 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905000" y="5867400"/>
            <a:ext cx="293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Targeted loci: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676400" y="3810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Measuring Enrichment Efficiency using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qPCR</a:t>
            </a:r>
            <a:endParaRPr lang="en-US" b="1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1066800" y="990600"/>
            <a:ext cx="75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qPCR</a:t>
            </a:r>
            <a:r>
              <a:rPr lang="en-US" sz="2000" dirty="0" smtClean="0"/>
              <a:t> assays is used to estimate relative fold enrichment by measuring the relative abundance of target loci (positive controls) and non-target loci (negative controls) in pre-capture sample library and post-capture captured multiplex DNA. These assays are an inexpensive way to determine whether the capture was successful prior to sequencing.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09600" y="304800"/>
            <a:ext cx="8153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Methods for Reducing Representation in Population Genomic and Phylogenomic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Studies 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(Genotyping by Sequencing)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1631950" y="1538287"/>
            <a:ext cx="233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dirty="0"/>
              <a:t>RAD-tag Sequencing</a:t>
            </a: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5791200" y="1619925"/>
            <a:ext cx="2286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Multiplexing PCR</a:t>
            </a:r>
            <a:endParaRPr lang="en-US" dirty="0"/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2057400" y="4114800"/>
            <a:ext cx="10054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dirty="0" err="1" smtClean="0"/>
              <a:t>RNAseq</a:t>
            </a:r>
            <a:endParaRPr lang="en-US" dirty="0"/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5791627" y="4038600"/>
            <a:ext cx="20569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dirty="0" smtClean="0"/>
              <a:t>Sequence captures</a:t>
            </a:r>
            <a:endParaRPr lang="en-US" dirty="0"/>
          </a:p>
        </p:txBody>
      </p:sp>
      <p:pic>
        <p:nvPicPr>
          <p:cNvPr id="29" name="Picture 28" descr="Screen Shot 2013-03-25 at 9.33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777920" y="2106082"/>
            <a:ext cx="3663955" cy="1576059"/>
          </a:xfrm>
          <a:prstGeom prst="rect">
            <a:avLst/>
          </a:prstGeom>
        </p:spPr>
      </p:pic>
      <p:pic>
        <p:nvPicPr>
          <p:cNvPr id="30" name="Picture 29" descr="Screen Shot 2013-03-25 at 7.18.3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97888" y="1929541"/>
            <a:ext cx="3048000" cy="2125635"/>
          </a:xfrm>
          <a:prstGeom prst="rect">
            <a:avLst/>
          </a:prstGeom>
        </p:spPr>
      </p:pic>
      <p:pic>
        <p:nvPicPr>
          <p:cNvPr id="31" name="Picture 30" descr="Screen Shot 2013-03-25 at 9.40.4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486401" y="4444141"/>
            <a:ext cx="2448542" cy="2228952"/>
          </a:xfrm>
          <a:prstGeom prst="rect">
            <a:avLst/>
          </a:prstGeom>
        </p:spPr>
      </p:pic>
      <p:pic>
        <p:nvPicPr>
          <p:cNvPr id="32" name="Picture 31" descr="Screen Shot 2013-03-25 at 9.51.49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97888" y="4444141"/>
            <a:ext cx="2947612" cy="2209800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>
            <a:off x="669925" y="1524000"/>
            <a:ext cx="3749675" cy="2539141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4802538" y="4063141"/>
            <a:ext cx="3639337" cy="2636881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4802538" y="1567857"/>
            <a:ext cx="3639337" cy="2419084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669925" y="4166904"/>
            <a:ext cx="3749675" cy="2562194"/>
          </a:xfrm>
          <a:prstGeom prst="round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005250" y="1066800"/>
            <a:ext cx="119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GENERAL</a:t>
            </a:r>
            <a:r>
              <a:rPr lang="en-US" sz="2400" dirty="0" smtClean="0"/>
              <a:t>                                    </a:t>
            </a:r>
            <a:endParaRPr lang="en-US" sz="2400" dirty="0"/>
          </a:p>
        </p:txBody>
      </p:sp>
      <p:sp>
        <p:nvSpPr>
          <p:cNvPr id="39" name="TextBox 38"/>
          <p:cNvSpPr txBox="1"/>
          <p:nvPr/>
        </p:nvSpPr>
        <p:spPr>
          <a:xfrm>
            <a:off x="5438043" y="1189911"/>
            <a:ext cx="2496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TARGET ENRICHMENT                                    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547255" y="228600"/>
            <a:ext cx="8077200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Performance of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Transcriptome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-based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 in a Case Study (Array-based)</a:t>
            </a: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457200" y="1182441"/>
            <a:ext cx="8763000" cy="9511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lnSpc>
                <a:spcPts val="1200"/>
              </a:lnSpc>
              <a:spcBef>
                <a:spcPts val="600"/>
              </a:spcBef>
              <a:buClr>
                <a:srgbClr val="DF6C5D"/>
              </a:buClr>
              <a:buFont typeface="Wingdings" charset="2"/>
              <a:buChar char="§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Target exons: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11,975 exons (&gt;200bp) from ~6000 protein coding genes (4Mb)</a:t>
            </a:r>
          </a:p>
          <a:p>
            <a:pPr>
              <a:lnSpc>
                <a:spcPts val="1200"/>
              </a:lnSpc>
              <a:spcBef>
                <a:spcPts val="600"/>
              </a:spcBef>
              <a:buClr>
                <a:srgbClr val="DF6C5D"/>
              </a:buClr>
              <a:buFont typeface="Wingdings" charset="2"/>
              <a:buChar char="§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Quality Control: 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1) </a:t>
            </a:r>
            <a:r>
              <a:rPr lang="en-US" i="1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Tamias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mt</a:t>
            </a:r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; 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2) Ground squirrel SRY gene (Y-linked)</a:t>
            </a:r>
          </a:p>
          <a:p>
            <a:pPr>
              <a:lnSpc>
                <a:spcPts val="1200"/>
              </a:lnSpc>
              <a:spcBef>
                <a:spcPts val="600"/>
              </a:spcBef>
              <a:buClr>
                <a:srgbClr val="DF6C5D"/>
              </a:buClr>
              <a:buFont typeface="Wingdings" charset="2"/>
              <a:buChar char="§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b="1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qPCR</a:t>
            </a:r>
            <a:r>
              <a:rPr lang="en-US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:</a:t>
            </a:r>
            <a:r>
              <a:rPr lang="en-US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7 nuclear control nuclear genes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4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5400000">
            <a:off x="3998913" y="-1028700"/>
            <a:ext cx="915987" cy="6932613"/>
            <a:chOff x="2519" y="-648"/>
            <a:chExt cx="577" cy="4367"/>
          </a:xfrm>
        </p:grpSpPr>
        <p:pic>
          <p:nvPicPr>
            <p:cNvPr id="3484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1" y="2184"/>
              <a:ext cx="576" cy="153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484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19" y="-648"/>
              <a:ext cx="576" cy="153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1524000" y="4876800"/>
            <a:ext cx="5946775" cy="2552700"/>
            <a:chOff x="1524000" y="4876800"/>
            <a:chExt cx="5946775" cy="2552700"/>
          </a:xfrm>
        </p:grpSpPr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524000" y="5257800"/>
              <a:ext cx="5946775" cy="2171700"/>
              <a:chOff x="960" y="3312"/>
              <a:chExt cx="3746" cy="1368"/>
            </a:xfrm>
          </p:grpSpPr>
          <p:grpSp>
            <p:nvGrpSpPr>
              <p:cNvPr id="5" name="Group 14"/>
              <p:cNvGrpSpPr>
                <a:grpSpLocks/>
              </p:cNvGrpSpPr>
              <p:nvPr/>
            </p:nvGrpSpPr>
            <p:grpSpPr bwMode="auto">
              <a:xfrm>
                <a:off x="960" y="3312"/>
                <a:ext cx="3746" cy="1368"/>
                <a:chOff x="960" y="3312"/>
                <a:chExt cx="3746" cy="1368"/>
              </a:xfrm>
            </p:grpSpPr>
            <p:sp>
              <p:nvSpPr>
                <p:cNvPr id="34845" name="AutoShape 17"/>
                <p:cNvSpPr>
                  <a:spLocks noChangeArrowheads="1"/>
                </p:cNvSpPr>
                <p:nvPr/>
              </p:nvSpPr>
              <p:spPr bwMode="auto">
                <a:xfrm rot="10800000">
                  <a:off x="2712" y="4537"/>
                  <a:ext cx="191" cy="143"/>
                </a:xfrm>
                <a:prstGeom prst="rightArrow">
                  <a:avLst>
                    <a:gd name="adj1" fmla="val 50000"/>
                    <a:gd name="adj2" fmla="val 33404"/>
                  </a:avLst>
                </a:prstGeom>
                <a:solidFill>
                  <a:srgbClr val="376092"/>
                </a:solidFill>
                <a:ln w="9360">
                  <a:solidFill>
                    <a:srgbClr val="4F81BD"/>
                  </a:solidFill>
                  <a:miter lim="800000"/>
                  <a:headEnd/>
                  <a:tailEnd/>
                </a:ln>
              </p:spPr>
              <p:txBody>
                <a:bodyPr rot="10800000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34846" name="Picture 18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960" y="3312"/>
                  <a:ext cx="866" cy="647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pic>
              <p:nvPicPr>
                <p:cNvPr id="34847" name="Picture 19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840" y="3312"/>
                  <a:ext cx="866" cy="647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</p:grpSp>
          <p:sp>
            <p:nvSpPr>
              <p:cNvPr id="34844" name="Text Box 20"/>
              <p:cNvSpPr txBox="1">
                <a:spLocks noChangeArrowheads="1"/>
              </p:cNvSpPr>
              <p:nvPr/>
            </p:nvSpPr>
            <p:spPr bwMode="auto">
              <a:xfrm>
                <a:off x="1440" y="3984"/>
                <a:ext cx="3072" cy="21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US" sz="1600" dirty="0" err="1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Illumina</a:t>
                </a:r>
                <a:r>
                  <a:rPr lang="en-US" sz="1600" dirty="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 HiSeq2000, 100PE, 1 lane for each pooled library   </a:t>
                </a:r>
              </a:p>
              <a:p>
                <a:pPr>
                  <a:buClrTx/>
                  <a:buFontTx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endParaRPr lang="en-US" sz="1600" dirty="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endParaRPr>
              </a:p>
            </p:txBody>
          </p:sp>
        </p:grpSp>
        <p:sp>
          <p:nvSpPr>
            <p:cNvPr id="23" name="Down Arrow 22"/>
            <p:cNvSpPr/>
            <p:nvPr/>
          </p:nvSpPr>
          <p:spPr>
            <a:xfrm>
              <a:off x="2057400" y="4876800"/>
              <a:ext cx="304800" cy="304800"/>
            </a:xfrm>
            <a:prstGeom prst="downArrow">
              <a:avLst/>
            </a:prstGeom>
            <a:solidFill>
              <a:schemeClr val="tx1"/>
            </a:solidFill>
            <a:ln>
              <a:solidFill>
                <a:srgbClr val="00009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6553200" y="4876800"/>
              <a:ext cx="304800" cy="304800"/>
            </a:xfrm>
            <a:prstGeom prst="downArrow">
              <a:avLst/>
            </a:prstGeom>
            <a:solidFill>
              <a:schemeClr val="tx1"/>
            </a:solidFill>
            <a:ln>
              <a:solidFill>
                <a:srgbClr val="00009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381000" y="2362200"/>
            <a:ext cx="8075613" cy="3298825"/>
            <a:chOff x="381000" y="2362200"/>
            <a:chExt cx="8075613" cy="3298825"/>
          </a:xfrm>
        </p:grpSpPr>
        <p:grpSp>
          <p:nvGrpSpPr>
            <p:cNvPr id="7" name="Group 40"/>
            <p:cNvGrpSpPr>
              <a:grpSpLocks/>
            </p:cNvGrpSpPr>
            <p:nvPr/>
          </p:nvGrpSpPr>
          <p:grpSpPr bwMode="auto">
            <a:xfrm>
              <a:off x="381000" y="2362200"/>
              <a:ext cx="8075613" cy="3298825"/>
              <a:chOff x="381000" y="2362200"/>
              <a:chExt cx="8075613" cy="3299011"/>
            </a:xfrm>
          </p:grpSpPr>
          <p:grpSp>
            <p:nvGrpSpPr>
              <p:cNvPr id="8" name="Group 31"/>
              <p:cNvGrpSpPr>
                <a:grpSpLocks/>
              </p:cNvGrpSpPr>
              <p:nvPr/>
            </p:nvGrpSpPr>
            <p:grpSpPr bwMode="auto">
              <a:xfrm>
                <a:off x="381000" y="2362200"/>
                <a:ext cx="8075613" cy="2546350"/>
                <a:chOff x="381000" y="2362200"/>
                <a:chExt cx="8075613" cy="2546350"/>
              </a:xfrm>
            </p:grpSpPr>
            <p:grpSp>
              <p:nvGrpSpPr>
                <p:cNvPr id="9" name="Group 29"/>
                <p:cNvGrpSpPr>
                  <a:grpSpLocks/>
                </p:cNvGrpSpPr>
                <p:nvPr/>
              </p:nvGrpSpPr>
              <p:grpSpPr bwMode="auto">
                <a:xfrm>
                  <a:off x="381000" y="2362200"/>
                  <a:ext cx="8075613" cy="2546350"/>
                  <a:chOff x="381000" y="2362200"/>
                  <a:chExt cx="8075613" cy="2546350"/>
                </a:xfrm>
              </p:grpSpPr>
              <p:grpSp>
                <p:nvGrpSpPr>
                  <p:cNvPr id="10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81000" y="2362200"/>
                    <a:ext cx="8075613" cy="2546350"/>
                    <a:chOff x="381000" y="2362200"/>
                    <a:chExt cx="8075613" cy="2546350"/>
                  </a:xfrm>
                </p:grpSpPr>
                <p:grpSp>
                  <p:nvGrpSpPr>
                    <p:cNvPr id="11" name="Group 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00" y="2362200"/>
                      <a:ext cx="8075613" cy="2546350"/>
                      <a:chOff x="240" y="1536"/>
                      <a:chExt cx="5087" cy="1604"/>
                    </a:xfrm>
                  </p:grpSpPr>
                  <p:sp>
                    <p:nvSpPr>
                      <p:cNvPr id="34835" name="Rectangle 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274" y="2809"/>
                        <a:ext cx="1909" cy="3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lIns="90000" tIns="46800" rIns="90000" bIns="46800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>
                          <a:buClrTx/>
                          <a:buFontTx/>
                          <a:buNone/>
                          <a:tabLst>
                            <a:tab pos="0" algn="l"/>
                            <a:tab pos="914400" algn="l"/>
                            <a:tab pos="1828800" algn="l"/>
                            <a:tab pos="2743200" algn="l"/>
                            <a:tab pos="3657600" algn="l"/>
                            <a:tab pos="4572000" algn="l"/>
                            <a:tab pos="5486400" algn="l"/>
                            <a:tab pos="6400800" algn="l"/>
                            <a:tab pos="7315200" algn="l"/>
                            <a:tab pos="8229600" algn="l"/>
                            <a:tab pos="9144000" algn="l"/>
                            <a:tab pos="10058400" algn="l"/>
                          </a:tabLst>
                        </a:pPr>
                        <a:r>
                          <a:rPr lang="en-US" sz="1400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20 </a:t>
                        </a:r>
                        <a:r>
                          <a:rPr lang="en-US" sz="1400">
                            <a:solidFill>
                              <a:srgbClr val="FF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historic</a:t>
                        </a:r>
                        <a:r>
                          <a:rPr lang="en-US" sz="1400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 </a:t>
                        </a:r>
                        <a:r>
                          <a:rPr lang="en-US" sz="1400" i="1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T. alpinus</a:t>
                        </a:r>
                      </a:p>
                      <a:p>
                        <a:pPr algn="ctr">
                          <a:buClrTx/>
                          <a:buFontTx/>
                          <a:buNone/>
                          <a:tabLst>
                            <a:tab pos="0" algn="l"/>
                            <a:tab pos="914400" algn="l"/>
                            <a:tab pos="1828800" algn="l"/>
                            <a:tab pos="2743200" algn="l"/>
                            <a:tab pos="3657600" algn="l"/>
                            <a:tab pos="4572000" algn="l"/>
                            <a:tab pos="5486400" algn="l"/>
                            <a:tab pos="6400800" algn="l"/>
                            <a:tab pos="7315200" algn="l"/>
                            <a:tab pos="8229600" algn="l"/>
                            <a:tab pos="9144000" algn="l"/>
                            <a:tab pos="10058400" algn="l"/>
                          </a:tabLst>
                        </a:pPr>
                        <a:r>
                          <a:rPr lang="en-US" sz="1400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barcoded libraries</a:t>
                        </a:r>
                      </a:p>
                    </p:txBody>
                  </p:sp>
                  <p:pic>
                    <p:nvPicPr>
                      <p:cNvPr id="34836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" y="1824"/>
                        <a:ext cx="1343" cy="100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</p:pic>
                  <p:sp>
                    <p:nvSpPr>
                      <p:cNvPr id="34837" name="Rectangle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72" y="2809"/>
                        <a:ext cx="1481" cy="3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lIns="90000" tIns="46800" rIns="90000" bIns="46800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>
                          <a:buClrTx/>
                          <a:buFontTx/>
                          <a:buNone/>
                          <a:tabLst>
                            <a:tab pos="0" algn="l"/>
                            <a:tab pos="914400" algn="l"/>
                            <a:tab pos="1828800" algn="l"/>
                            <a:tab pos="2743200" algn="l"/>
                            <a:tab pos="3657600" algn="l"/>
                            <a:tab pos="4572000" algn="l"/>
                            <a:tab pos="5486400" algn="l"/>
                            <a:tab pos="6400800" algn="l"/>
                            <a:tab pos="7315200" algn="l"/>
                            <a:tab pos="8229600" algn="l"/>
                            <a:tab pos="9144000" algn="l"/>
                            <a:tab pos="10058400" algn="l"/>
                          </a:tabLst>
                        </a:pPr>
                        <a:r>
                          <a:rPr lang="en-US" sz="1400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20 </a:t>
                        </a:r>
                        <a:r>
                          <a:rPr lang="en-US" sz="1400">
                            <a:solidFill>
                              <a:srgbClr val="0000FF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modern</a:t>
                        </a:r>
                        <a:r>
                          <a:rPr lang="en-US" sz="1400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 </a:t>
                        </a:r>
                        <a:r>
                          <a:rPr lang="en-US" sz="1400" i="1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T. alpinus</a:t>
                        </a:r>
                      </a:p>
                      <a:p>
                        <a:pPr algn="ctr">
                          <a:buClrTx/>
                          <a:buFontTx/>
                          <a:buNone/>
                          <a:tabLst>
                            <a:tab pos="0" algn="l"/>
                            <a:tab pos="914400" algn="l"/>
                            <a:tab pos="1828800" algn="l"/>
                            <a:tab pos="2743200" algn="l"/>
                            <a:tab pos="3657600" algn="l"/>
                            <a:tab pos="4572000" algn="l"/>
                            <a:tab pos="5486400" algn="l"/>
                            <a:tab pos="6400800" algn="l"/>
                            <a:tab pos="7315200" algn="l"/>
                            <a:tab pos="8229600" algn="l"/>
                            <a:tab pos="9144000" algn="l"/>
                            <a:tab pos="10058400" algn="l"/>
                          </a:tabLst>
                        </a:pPr>
                        <a:r>
                          <a:rPr lang="en-US" sz="1400">
                            <a:solidFill>
                              <a:srgbClr val="000000"/>
                            </a:solidFill>
                            <a:ea typeface="ＭＳ Ｐゴシック" charset="-128"/>
                            <a:cs typeface="ＭＳ Ｐゴシック" charset="-128"/>
                          </a:rPr>
                          <a:t>barcoded libraries</a:t>
                        </a:r>
                      </a:p>
                      <a:p>
                        <a:pPr>
                          <a:buClrTx/>
                          <a:buFontTx/>
                          <a:buNone/>
                          <a:tabLst>
                            <a:tab pos="0" algn="l"/>
                            <a:tab pos="914400" algn="l"/>
                            <a:tab pos="1828800" algn="l"/>
                            <a:tab pos="2743200" algn="l"/>
                            <a:tab pos="3657600" algn="l"/>
                            <a:tab pos="4572000" algn="l"/>
                            <a:tab pos="5486400" algn="l"/>
                            <a:tab pos="6400800" algn="l"/>
                            <a:tab pos="7315200" algn="l"/>
                            <a:tab pos="8229600" algn="l"/>
                            <a:tab pos="9144000" algn="l"/>
                            <a:tab pos="10058400" algn="l"/>
                          </a:tabLst>
                        </a:pPr>
                        <a:endParaRPr lang="en-US" sz="1400">
                          <a:solidFill>
                            <a:srgbClr val="000000"/>
                          </a:solidFill>
                          <a:ea typeface="ＭＳ Ｐゴシック" charset="-128"/>
                          <a:cs typeface="ＭＳ Ｐゴシック" charset="-128"/>
                        </a:endParaRPr>
                      </a:p>
                    </p:txBody>
                  </p:sp>
                  <p:sp>
                    <p:nvSpPr>
                      <p:cNvPr id="15371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0" y="1584"/>
                        <a:ext cx="383" cy="527"/>
                      </a:xfrm>
                      <a:prstGeom prst="curvedRightArrow">
                        <a:avLst>
                          <a:gd name="adj1" fmla="val 25010"/>
                          <a:gd name="adj2" fmla="val 50019"/>
                          <a:gd name="adj3" fmla="val 25000"/>
                        </a:avLst>
                      </a:prstGeom>
                      <a:solidFill>
                        <a:schemeClr val="tx1"/>
                      </a:solidFill>
                      <a:ln w="9360">
                        <a:solidFill>
                          <a:srgbClr val="000090"/>
                        </a:solidFill>
                        <a:miter lim="800000"/>
                        <a:headEnd/>
                        <a:tailEnd/>
                      </a:ln>
                      <a:effectLst>
                        <a:outerShdw blurRad="63500" dist="23040" dir="5400000" algn="ctr" rotWithShape="0">
                          <a:srgbClr val="000000">
                            <a:alpha val="35036"/>
                          </a:srgbClr>
                        </a:outerShdw>
                      </a:effectLst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15372" name="AutoShape 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44" y="1536"/>
                        <a:ext cx="383" cy="527"/>
                      </a:xfrm>
                      <a:prstGeom prst="curvedLeftArrow">
                        <a:avLst>
                          <a:gd name="adj1" fmla="val 25010"/>
                          <a:gd name="adj2" fmla="val 50019"/>
                          <a:gd name="adj3" fmla="val 25000"/>
                        </a:avLst>
                      </a:prstGeom>
                      <a:solidFill>
                        <a:schemeClr val="tx1"/>
                      </a:solidFill>
                      <a:ln w="9360">
                        <a:solidFill>
                          <a:srgbClr val="000090"/>
                        </a:solidFill>
                        <a:miter lim="800000"/>
                        <a:headEnd/>
                        <a:tailEnd/>
                      </a:ln>
                      <a:effectLst>
                        <a:outerShdw blurRad="63500" dist="23040" dir="5400000" algn="ctr" rotWithShape="0">
                          <a:srgbClr val="000000">
                            <a:alpha val="35036"/>
                          </a:srgbClr>
                        </a:outerShdw>
                      </a:effectLst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pic>
                  <p:nvPicPr>
                    <p:cNvPr id="34834" name="Picture 24" descr="Tamias alpinus -1.jpg"/>
                    <p:cNvPicPr>
                      <a:picLocks noChangeAspect="1"/>
                    </p:cNvPicPr>
                    <p:nvPr/>
                  </p:nvPicPr>
                  <p:blipFill>
                    <a:blip r:embed="rId6"/>
                    <a:srcRect/>
                    <a:stretch>
                      <a:fillRect/>
                    </a:stretch>
                  </p:blipFill>
                  <p:spPr bwMode="auto">
                    <a:xfrm>
                      <a:off x="1143000" y="2895600"/>
                      <a:ext cx="1981200" cy="145256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4832" name="Picture 28"/>
                  <p:cNvPicPr>
                    <a:picLocks noChangeAspect="1"/>
                  </p:cNvPicPr>
                  <p:nvPr/>
                </p:nvPicPr>
                <mc:AlternateContent>
                  <mc:Choice xmlns:ma="http://schemas.microsoft.com/office/mac/drawingml/2008/main" Requires="ma">
                    <p:blipFill>
                      <a:blip r:embed="rId7"/>
                      <a:srcRect/>
                      <a:stretch>
                        <a:fillRect/>
                      </a:stretch>
                    </p:blipFill>
                  </mc:Choice>
                  <mc:Fallback>
                    <p:blipFill>
                      <a:blip r:embed="rId8"/>
                      <a:srcRect/>
                      <a:stretch>
                        <a:fillRect/>
                      </a:stretch>
                    </p:blipFill>
                  </mc:Fallback>
                </mc:AlternateContent>
                <p:spPr bwMode="auto">
                  <a:xfrm>
                    <a:off x="3505200" y="2873088"/>
                    <a:ext cx="1828800" cy="16140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4830" name="Picture 30"/>
                <p:cNvPicPr>
                  <a:picLocks noChangeAspect="1"/>
                </p:cNvPicPr>
                <p:nvPr/>
              </p:nvPicPr>
              <mc:AlternateContent>
                <mc:Choice xmlns:ma="http://schemas.microsoft.com/office/mac/drawingml/2008/main" Requires="ma">
                  <p:blipFill>
                    <a:blip r:embed="rId9"/>
                    <a:srcRect/>
                    <a:stretch>
                      <a:fillRect/>
                    </a:stretch>
                  </p:blipFill>
                </mc:Choice>
                <mc:Fallback>
                  <p:blipFill>
                    <a:blip r:embed="rId10"/>
                    <a:srcRect/>
                    <a:stretch>
                      <a:fillRect/>
                    </a:stretch>
                  </p:blipFill>
                </mc:Fallback>
              </mc:AlternateContent>
              <p:spPr bwMode="auto">
                <a:xfrm>
                  <a:off x="3505200" y="2476525"/>
                  <a:ext cx="685800" cy="3429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34826" name="Picture 33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11"/>
                  <a:srcRect/>
                  <a:stretch>
                    <a:fillRect/>
                  </a:stretch>
                </p:blipFill>
              </mc:Choice>
              <mc:Fallback>
                <p:blipFill>
                  <a:blip r:embed="rId12"/>
                  <a:srcRect/>
                  <a:stretch>
                    <a:fillRect/>
                  </a:stretch>
                </p:blipFill>
              </mc:Fallback>
            </mc:AlternateContent>
            <p:spPr bwMode="auto">
              <a:xfrm>
                <a:off x="4585855" y="4495800"/>
                <a:ext cx="900545" cy="1165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6" name="Straight Connector 35"/>
              <p:cNvCxnSpPr/>
              <p:nvPr/>
            </p:nvCxnSpPr>
            <p:spPr>
              <a:xfrm rot="10800000">
                <a:off x="3505200" y="4495920"/>
                <a:ext cx="1447800" cy="53343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rot="5400000" flipH="1" flipV="1">
                <a:off x="4914885" y="4610235"/>
                <a:ext cx="533430" cy="3048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824" name="TextBox 31"/>
            <p:cNvSpPr txBox="1">
              <a:spLocks noChangeArrowheads="1"/>
            </p:cNvSpPr>
            <p:nvPr/>
          </p:nvSpPr>
          <p:spPr bwMode="auto">
            <a:xfrm>
              <a:off x="4114800" y="2433638"/>
              <a:ext cx="274320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(1915)</a:t>
              </a:r>
            </a:p>
            <a:p>
              <a:r>
                <a:rPr lang="en-US" sz="1200">
                  <a:solidFill>
                    <a:srgbClr val="000000"/>
                  </a:solidFill>
                </a:rPr>
                <a:t>(2003-)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0" descr="Specificit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838200"/>
            <a:ext cx="52578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4038600"/>
            <a:ext cx="5334000" cy="1833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09600" y="233363"/>
            <a:ext cx="8610600" cy="35099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Specificity </a:t>
            </a:r>
            <a:r>
              <a:rPr lang="en-US" sz="20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- % cleaned reads mapped to the intended </a:t>
            </a:r>
            <a:r>
              <a:rPr lang="en-US" sz="2000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exons</a:t>
            </a:r>
            <a:endParaRPr lang="en-US" sz="20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6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37894" name="Text Box 1"/>
          <p:cNvSpPr txBox="1">
            <a:spLocks noChangeArrowheads="1"/>
          </p:cNvSpPr>
          <p:nvPr/>
        </p:nvSpPr>
        <p:spPr bwMode="auto">
          <a:xfrm>
            <a:off x="533400" y="3657600"/>
            <a:ext cx="8153400" cy="4022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Sensitivity </a:t>
            </a:r>
            <a:r>
              <a:rPr lang="en-US" sz="20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- % target </a:t>
            </a:r>
            <a:r>
              <a:rPr lang="en-US" sz="2000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exons</a:t>
            </a:r>
            <a:r>
              <a:rPr lang="en-US" sz="20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represented by sequence reads </a:t>
            </a:r>
          </a:p>
        </p:txBody>
      </p:sp>
      <p:sp>
        <p:nvSpPr>
          <p:cNvPr id="37895" name="Text Box 4"/>
          <p:cNvSpPr txBox="1">
            <a:spLocks noChangeArrowheads="1"/>
          </p:cNvSpPr>
          <p:nvPr/>
        </p:nvSpPr>
        <p:spPr bwMode="auto">
          <a:xfrm>
            <a:off x="2057400" y="6096000"/>
            <a:ext cx="6172200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71500" y="6019800"/>
          <a:ext cx="4838700" cy="571500"/>
        </p:xfrm>
        <a:graphic>
          <a:graphicData uri="http://schemas.openxmlformats.org/drawingml/2006/table">
            <a:tbl>
              <a:tblPr/>
              <a:tblGrid>
                <a:gridCol w="1600200"/>
                <a:gridCol w="812800"/>
                <a:gridCol w="889000"/>
                <a:gridCol w="673100"/>
                <a:gridCol w="863600"/>
              </a:tblGrid>
              <a:tr h="165100"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latin typeface="Verdana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mean(bp)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median(bp)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N50(bp)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length(Mb)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latin typeface="Verdana"/>
                        </a:rPr>
                        <a:t>Target exons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332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245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308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latin typeface="Verdana"/>
                        </a:rPr>
                        <a:t>3.99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latin typeface="Verdana"/>
                        </a:rPr>
                        <a:t>In-target assemblies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715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latin typeface="Verdana"/>
                        </a:rPr>
                        <a:t>595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latin typeface="Verdana"/>
                        </a:rPr>
                        <a:t>722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latin typeface="Verdana"/>
                        </a:rPr>
                        <a:t>7.58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7912" name="TextBox 12"/>
          <p:cNvSpPr txBox="1">
            <a:spLocks noChangeArrowheads="1"/>
          </p:cNvSpPr>
          <p:nvPr/>
        </p:nvSpPr>
        <p:spPr bwMode="auto">
          <a:xfrm>
            <a:off x="5791200" y="6105525"/>
            <a:ext cx="297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In-target assemblies = target exons + flanking sequences.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52400" y="3579813"/>
            <a:ext cx="883920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2362200" y="152400"/>
            <a:ext cx="4572000" cy="325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1" dirty="0" smtClean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  <a:p>
            <a:pPr>
              <a:lnSpc>
                <a:spcPct val="8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228600" y="990600"/>
            <a:ext cx="8610600" cy="18796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>
                <a:solidFill>
                  <a:srgbClr val="000000"/>
                </a:solidFill>
              </a:rPr>
              <a:t>Total target size: 9.32 Mb</a:t>
            </a:r>
          </a:p>
          <a:p>
            <a:pPr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dirty="0">
                <a:solidFill>
                  <a:srgbClr val="000000"/>
                </a:solidFill>
              </a:rPr>
              <a:t>  ~2000 “candidate loci” in relevant pathways; </a:t>
            </a:r>
          </a:p>
          <a:p>
            <a:pPr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dirty="0">
                <a:solidFill>
                  <a:srgbClr val="000000"/>
                </a:solidFill>
              </a:rPr>
              <a:t>  9774 assembled </a:t>
            </a:r>
            <a:r>
              <a:rPr lang="en-US" sz="2000" dirty="0" err="1">
                <a:solidFill>
                  <a:srgbClr val="000000"/>
                </a:solidFill>
              </a:rPr>
              <a:t>contigs</a:t>
            </a:r>
            <a:r>
              <a:rPr lang="en-US" sz="2000" dirty="0" smtClean="0">
                <a:solidFill>
                  <a:srgbClr val="000000"/>
                </a:solidFill>
              </a:rPr>
              <a:t> with </a:t>
            </a:r>
            <a:r>
              <a:rPr lang="en-US" sz="2000" dirty="0">
                <a:solidFill>
                  <a:srgbClr val="000000"/>
                </a:solidFill>
              </a:rPr>
              <a:t>baits extended to their flanking regions;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dirty="0">
                <a:solidFill>
                  <a:srgbClr val="000000"/>
                </a:solidFill>
              </a:rPr>
              <a:t>-  Control loci for contamination and </a:t>
            </a:r>
            <a:r>
              <a:rPr lang="en-US" sz="2000" dirty="0" err="1">
                <a:solidFill>
                  <a:srgbClr val="000000"/>
                </a:solidFill>
              </a:rPr>
              <a:t>qPCR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dirty="0">
              <a:solidFill>
                <a:srgbClr val="000000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704850" y="2401887"/>
            <a:ext cx="7981950" cy="3389313"/>
            <a:chOff x="-533400" y="3087565"/>
            <a:chExt cx="8053384" cy="3276603"/>
          </a:xfrm>
        </p:grpSpPr>
        <p:grpSp>
          <p:nvGrpSpPr>
            <p:cNvPr id="3" name="Group 37"/>
            <p:cNvGrpSpPr>
              <a:grpSpLocks/>
            </p:cNvGrpSpPr>
            <p:nvPr/>
          </p:nvGrpSpPr>
          <p:grpSpPr bwMode="auto">
            <a:xfrm>
              <a:off x="-456518" y="3087565"/>
              <a:ext cx="7976502" cy="3276603"/>
              <a:chOff x="1677082" y="3087565"/>
              <a:chExt cx="7976502" cy="3276603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4013200" y="3087565"/>
                <a:ext cx="2540000" cy="3276603"/>
                <a:chOff x="1676400" y="685800"/>
                <a:chExt cx="3810000" cy="4951416"/>
              </a:xfrm>
            </p:grpSpPr>
            <p:grpSp>
              <p:nvGrpSpPr>
                <p:cNvPr id="5" name="Group 35"/>
                <p:cNvGrpSpPr>
                  <a:grpSpLocks/>
                </p:cNvGrpSpPr>
                <p:nvPr/>
              </p:nvGrpSpPr>
              <p:grpSpPr bwMode="auto">
                <a:xfrm>
                  <a:off x="1676400" y="685800"/>
                  <a:ext cx="3810000" cy="4951416"/>
                  <a:chOff x="1676400" y="685800"/>
                  <a:chExt cx="3810000" cy="4951416"/>
                </a:xfrm>
              </p:grpSpPr>
              <p:grpSp>
                <p:nvGrpSpPr>
                  <p:cNvPr id="6" name="Group 1"/>
                  <p:cNvGrpSpPr>
                    <a:grpSpLocks/>
                  </p:cNvGrpSpPr>
                  <p:nvPr/>
                </p:nvGrpSpPr>
                <p:grpSpPr bwMode="auto">
                  <a:xfrm>
                    <a:off x="1676400" y="685800"/>
                    <a:ext cx="3810000" cy="2262188"/>
                    <a:chOff x="1056" y="432"/>
                    <a:chExt cx="2303" cy="1425"/>
                  </a:xfrm>
                </p:grpSpPr>
                <p:pic>
                  <p:nvPicPr>
                    <p:cNvPr id="51244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/>
                    <a:srcRect/>
                    <a:stretch>
                      <a:fillRect/>
                    </a:stretch>
                  </p:blipFill>
                  <p:spPr bwMode="auto">
                    <a:xfrm>
                      <a:off x="1056" y="432"/>
                      <a:ext cx="2303" cy="1425"/>
                    </a:xfrm>
                    <a:prstGeom prst="rect">
                      <a:avLst/>
                    </a:prstGeom>
                    <a:noFill/>
                    <a:ln w="9525">
                      <a:noFill/>
                      <a:round/>
                      <a:headEnd/>
                      <a:tailEnd/>
                    </a:ln>
                  </p:spPr>
                </p:pic>
                <p:sp>
                  <p:nvSpPr>
                    <p:cNvPr id="51245" name="Text Box 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80" y="480"/>
                      <a:ext cx="1055" cy="23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1246" name="Text Box 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80" y="1488"/>
                      <a:ext cx="1055" cy="23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  <p:pic>
                <p:nvPicPr>
                  <p:cNvPr id="51242" name="Picture 12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1676400" y="2590800"/>
                    <a:ext cx="3657600" cy="1409700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</p:pic>
              <p:pic>
                <p:nvPicPr>
                  <p:cNvPr id="51243" name="Picture 20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1708587" y="4267201"/>
                    <a:ext cx="3759777" cy="1370015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</p:pic>
            </p:grpSp>
            <p:cxnSp>
              <p:nvCxnSpPr>
                <p:cNvPr id="8" name="AutoShape 25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3275786" y="1599376"/>
                  <a:ext cx="229597" cy="76882"/>
                </a:xfrm>
                <a:prstGeom prst="straightConnector1">
                  <a:avLst/>
                </a:prstGeom>
                <a:noFill/>
                <a:ln w="25560">
                  <a:solidFill>
                    <a:srgbClr val="FF0000"/>
                  </a:solidFill>
                  <a:miter lim="800000"/>
                  <a:headEnd/>
                  <a:tailEnd type="triangle" w="med" len="med"/>
                </a:ln>
                <a:effectLst>
                  <a:outerShdw blurRad="63500" dist="74769" dir="938535" algn="ctr" rotWithShape="0">
                    <a:srgbClr val="808080">
                      <a:alpha val="38034"/>
                    </a:srgbClr>
                  </a:outerShdw>
                </a:effectLst>
              </p:spPr>
            </p:cxnSp>
            <p:cxnSp>
              <p:nvCxnSpPr>
                <p:cNvPr id="9" name="AutoShape 26"/>
                <p:cNvCxnSpPr>
                  <a:cxnSpLocks noChangeShapeType="1"/>
                </p:cNvCxnSpPr>
                <p:nvPr/>
              </p:nvCxnSpPr>
              <p:spPr bwMode="auto">
                <a:xfrm rot="16200000" flipV="1">
                  <a:off x="4380964" y="1637817"/>
                  <a:ext cx="229597" cy="0"/>
                </a:xfrm>
                <a:prstGeom prst="straightConnector1">
                  <a:avLst/>
                </a:prstGeom>
                <a:noFill/>
                <a:ln w="25560">
                  <a:solidFill>
                    <a:srgbClr val="FF0000"/>
                  </a:solidFill>
                  <a:miter lim="800000"/>
                  <a:headEnd/>
                  <a:tailEnd type="triangle" w="med" len="med"/>
                </a:ln>
                <a:effectLst>
                  <a:outerShdw blurRad="63500" dist="74769" dir="938535" algn="ctr" rotWithShape="0">
                    <a:srgbClr val="808080">
                      <a:alpha val="38034"/>
                    </a:srgbClr>
                  </a:outerShdw>
                </a:effectLst>
              </p:spPr>
            </p:cxnSp>
            <p:cxnSp>
              <p:nvCxnSpPr>
                <p:cNvPr id="10" name="AutoShape 27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4459005" y="3164987"/>
                  <a:ext cx="227278" cy="0"/>
                </a:xfrm>
                <a:prstGeom prst="straightConnector1">
                  <a:avLst/>
                </a:prstGeom>
                <a:noFill/>
                <a:ln w="25560">
                  <a:solidFill>
                    <a:srgbClr val="FF0000"/>
                  </a:solidFill>
                  <a:miter lim="800000"/>
                  <a:headEnd/>
                  <a:tailEnd type="triangle" w="med" len="med"/>
                </a:ln>
                <a:effectLst>
                  <a:outerShdw blurRad="63500" dist="74769" dir="938535" algn="ctr" rotWithShape="0">
                    <a:srgbClr val="808080">
                      <a:alpha val="38034"/>
                    </a:srgbClr>
                  </a:outerShdw>
                </a:effectLst>
              </p:spPr>
            </p:cxnSp>
            <p:cxnSp>
              <p:nvCxnSpPr>
                <p:cNvPr id="11" name="AutoShape 28"/>
                <p:cNvCxnSpPr>
                  <a:cxnSpLocks noChangeShapeType="1"/>
                </p:cNvCxnSpPr>
                <p:nvPr/>
              </p:nvCxnSpPr>
              <p:spPr bwMode="auto">
                <a:xfrm flipV="1">
                  <a:off x="3885512" y="3049029"/>
                  <a:ext cx="307528" cy="227278"/>
                </a:xfrm>
                <a:prstGeom prst="straightConnector1">
                  <a:avLst/>
                </a:prstGeom>
                <a:noFill/>
                <a:ln w="25560">
                  <a:solidFill>
                    <a:srgbClr val="FF0000"/>
                  </a:solidFill>
                  <a:miter lim="800000"/>
                  <a:headEnd/>
                  <a:tailEnd type="triangle" w="med" len="med"/>
                </a:ln>
                <a:effectLst>
                  <a:outerShdw blurRad="63500" dist="74769" dir="938535" algn="ctr" rotWithShape="0">
                    <a:srgbClr val="808080">
                      <a:alpha val="38034"/>
                    </a:srgbClr>
                  </a:outerShdw>
                </a:effectLst>
              </p:spPr>
            </p:cxnSp>
            <p:cxnSp>
              <p:nvCxnSpPr>
                <p:cNvPr id="12" name="AutoShape 29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4684887" y="4839382"/>
                  <a:ext cx="229598" cy="2403"/>
                </a:xfrm>
                <a:prstGeom prst="straightConnector1">
                  <a:avLst/>
                </a:prstGeom>
                <a:noFill/>
                <a:ln w="25560">
                  <a:solidFill>
                    <a:srgbClr val="FF0000"/>
                  </a:solidFill>
                  <a:miter lim="800000"/>
                  <a:headEnd/>
                  <a:tailEnd type="triangle" w="med" len="med"/>
                </a:ln>
                <a:effectLst>
                  <a:outerShdw blurRad="63500" dist="74769" dir="938535" algn="ctr" rotWithShape="0">
                    <a:srgbClr val="808080">
                      <a:alpha val="38034"/>
                    </a:srgbClr>
                  </a:outerShdw>
                </a:effectLst>
              </p:spPr>
            </p:cxnSp>
            <p:cxnSp>
              <p:nvCxnSpPr>
                <p:cNvPr id="13" name="AutoShape 30"/>
                <p:cNvCxnSpPr>
                  <a:cxnSpLocks noChangeShapeType="1"/>
                </p:cNvCxnSpPr>
                <p:nvPr/>
              </p:nvCxnSpPr>
              <p:spPr bwMode="auto">
                <a:xfrm flipV="1">
                  <a:off x="3885512" y="4723465"/>
                  <a:ext cx="305126" cy="229597"/>
                </a:xfrm>
                <a:prstGeom prst="straightConnector1">
                  <a:avLst/>
                </a:prstGeom>
                <a:noFill/>
                <a:ln w="25560">
                  <a:solidFill>
                    <a:srgbClr val="FF0000"/>
                  </a:solidFill>
                  <a:miter lim="800000"/>
                  <a:headEnd/>
                  <a:tailEnd type="triangle" w="med" len="med"/>
                </a:ln>
                <a:effectLst>
                  <a:outerShdw blurRad="63500" dist="74769" dir="938535" algn="ctr" rotWithShape="0">
                    <a:srgbClr val="808080">
                      <a:alpha val="38034"/>
                    </a:srgbClr>
                  </a:outerShdw>
                </a:effectLst>
              </p:spPr>
            </p:cxnSp>
          </p:grpSp>
          <p:grpSp>
            <p:nvGrpSpPr>
              <p:cNvPr id="7" name="Group 36"/>
              <p:cNvGrpSpPr>
                <a:grpSpLocks/>
              </p:cNvGrpSpPr>
              <p:nvPr/>
            </p:nvGrpSpPr>
            <p:grpSpPr bwMode="auto">
              <a:xfrm>
                <a:off x="1677082" y="3200400"/>
                <a:ext cx="7976502" cy="3124200"/>
                <a:chOff x="1600882" y="3200400"/>
                <a:chExt cx="7976502" cy="3124200"/>
              </a:xfrm>
            </p:grpSpPr>
            <p:grpSp>
              <p:nvGrpSpPr>
                <p:cNvPr id="14" name="Group 24"/>
                <p:cNvGrpSpPr>
                  <a:grpSpLocks/>
                </p:cNvGrpSpPr>
                <p:nvPr/>
              </p:nvGrpSpPr>
              <p:grpSpPr bwMode="auto">
                <a:xfrm>
                  <a:off x="1600882" y="3200400"/>
                  <a:ext cx="7976502" cy="3048000"/>
                  <a:chOff x="-4646836" y="35364"/>
                  <a:chExt cx="15953002" cy="5818469"/>
                </a:xfrm>
              </p:grpSpPr>
              <p:pic>
                <p:nvPicPr>
                  <p:cNvPr id="51228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038966" y="471748"/>
                    <a:ext cx="4267200" cy="5382085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</p:pic>
              <p:sp>
                <p:nvSpPr>
                  <p:cNvPr id="29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4646836" y="731099"/>
                    <a:ext cx="3046448" cy="489255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0000" tIns="46800" rIns="90000" bIns="46800">
                    <a:prstTxWarp prst="textNoShape">
                      <a:avLst/>
                    </a:prstTxWarp>
                    <a:spAutoFit/>
                  </a:bodyPr>
                  <a:lstStyle/>
                  <a:p>
                    <a:pPr>
                      <a:spcBef>
                        <a:spcPts val="1125"/>
                      </a:spcBef>
                      <a:buClrTx/>
                      <a:buFontTx/>
                      <a:buNone/>
                      <a:tabLst>
                        <a:tab pos="0" algn="l"/>
                        <a:tab pos="914400" algn="l"/>
                        <a:tab pos="1828800" algn="l"/>
                        <a:tab pos="2743200" algn="l"/>
                        <a:tab pos="3657600" algn="l"/>
                        <a:tab pos="4572000" algn="l"/>
                        <a:tab pos="5486400" algn="l"/>
                        <a:tab pos="6400800" algn="l"/>
                        <a:tab pos="7315200" algn="l"/>
                        <a:tab pos="8229600" algn="l"/>
                        <a:tab pos="9144000" algn="l"/>
                        <a:tab pos="10058400" algn="l"/>
                      </a:tabLst>
                      <a:defRPr/>
                    </a:pPr>
                    <a:endParaRPr lang="en-US" sz="1050" dirty="0">
                      <a:solidFill>
                        <a:srgbClr val="000000"/>
                      </a:solidFill>
                      <a:ea typeface="ＭＳ Ｐゴシック" charset="-128"/>
                      <a:cs typeface="ＭＳ Ｐゴシック" charset="-128"/>
                    </a:endParaRPr>
                  </a:p>
                </p:txBody>
              </p:sp>
              <p:pic>
                <p:nvPicPr>
                  <p:cNvPr id="51230" name="Picture 14"/>
                  <p:cNvPicPr>
                    <a:picLocks noChangeAspect="1" noChangeArrowheads="1"/>
                  </p:cNvPicPr>
                  <p:nvPr/>
                </p:nvPicPr>
                <p:blipFill>
                  <a:blip r:embed="rId7"/>
                  <a:srcRect/>
                  <a:stretch>
                    <a:fillRect/>
                  </a:stretch>
                </p:blipFill>
                <p:spPr bwMode="auto">
                  <a:xfrm>
                    <a:off x="-1563688" y="2217290"/>
                    <a:ext cx="1487488" cy="1371600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</p:pic>
              <p:pic>
                <p:nvPicPr>
                  <p:cNvPr id="51231" name="Picture 15"/>
                  <p:cNvPicPr>
                    <a:picLocks noChangeAspect="1" noChangeArrowheads="1"/>
                  </p:cNvPicPr>
                  <p:nvPr/>
                </p:nvPicPr>
                <p:blipFill>
                  <a:blip r:embed="rId8"/>
                  <a:srcRect/>
                  <a:stretch>
                    <a:fillRect/>
                  </a:stretch>
                </p:blipFill>
                <p:spPr bwMode="auto">
                  <a:xfrm>
                    <a:off x="-1752600" y="35364"/>
                    <a:ext cx="1862138" cy="2292351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</p:pic>
              <p:sp>
                <p:nvSpPr>
                  <p:cNvPr id="51232" name="Text 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752600" y="1344520"/>
                    <a:ext cx="2133600" cy="474186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0000" tIns="46800" rIns="90000" bIns="46800">
                    <a:prstTxWarp prst="textNoShape">
                      <a:avLst/>
                    </a:prstTxWarp>
                    <a:spAutoFit/>
                  </a:bodyPr>
                  <a:lstStyle/>
                  <a:p>
                    <a:pPr>
                      <a:buClrTx/>
                      <a:buFontTx/>
                      <a:buNone/>
                      <a:tabLst>
                        <a:tab pos="0" algn="l"/>
                        <a:tab pos="914400" algn="l"/>
                        <a:tab pos="1828800" algn="l"/>
                        <a:tab pos="2743200" algn="l"/>
                        <a:tab pos="3657600" algn="l"/>
                        <a:tab pos="4572000" algn="l"/>
                        <a:tab pos="5486400" algn="l"/>
                        <a:tab pos="6400800" algn="l"/>
                        <a:tab pos="7315200" algn="l"/>
                        <a:tab pos="8229600" algn="l"/>
                        <a:tab pos="9144000" algn="l"/>
                        <a:tab pos="10058400" algn="l"/>
                      </a:tabLst>
                    </a:pPr>
                    <a:r>
                      <a:rPr lang="en-US" sz="1000" i="1">
                        <a:solidFill>
                          <a:srgbClr val="000000"/>
                        </a:solidFill>
                        <a:ea typeface="ＭＳ Ｐゴシック" charset="-128"/>
                        <a:cs typeface="ＭＳ Ｐゴシック" charset="-128"/>
                      </a:rPr>
                      <a:t>T.speciosus</a:t>
                    </a:r>
                  </a:p>
                </p:txBody>
              </p:sp>
              <p:sp>
                <p:nvSpPr>
                  <p:cNvPr id="51233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447800" y="3526445"/>
                    <a:ext cx="1447800" cy="474186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 lIns="90000" tIns="46800" rIns="90000" bIns="46800">
                    <a:prstTxWarp prst="textNoShape">
                      <a:avLst/>
                    </a:prstTxWarp>
                    <a:spAutoFit/>
                  </a:bodyPr>
                  <a:lstStyle/>
                  <a:p>
                    <a:pPr>
                      <a:buClrTx/>
                      <a:buFontTx/>
                      <a:buNone/>
                      <a:tabLst>
                        <a:tab pos="0" algn="l"/>
                        <a:tab pos="914400" algn="l"/>
                        <a:tab pos="1828800" algn="l"/>
                        <a:tab pos="2743200" algn="l"/>
                        <a:tab pos="3657600" algn="l"/>
                        <a:tab pos="4572000" algn="l"/>
                        <a:tab pos="5486400" algn="l"/>
                        <a:tab pos="6400800" algn="l"/>
                        <a:tab pos="7315200" algn="l"/>
                        <a:tab pos="8229600" algn="l"/>
                        <a:tab pos="9144000" algn="l"/>
                        <a:tab pos="10058400" algn="l"/>
                      </a:tabLst>
                    </a:pPr>
                    <a:r>
                      <a:rPr lang="en-US" sz="1000" i="1">
                        <a:solidFill>
                          <a:srgbClr val="000000"/>
                        </a:solidFill>
                        <a:ea typeface="ＭＳ Ｐゴシック" charset="-128"/>
                        <a:cs typeface="ＭＳ Ｐゴシック" charset="-128"/>
                      </a:rPr>
                      <a:t>T. alpinus</a:t>
                    </a:r>
                  </a:p>
                </p:txBody>
              </p:sp>
            </p:grpSp>
            <p:pic>
              <p:nvPicPr>
                <p:cNvPr id="51226" name="Picture 14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124200" y="5390398"/>
                  <a:ext cx="743744" cy="718512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sp>
              <p:nvSpPr>
                <p:cNvPr id="51227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182144" y="6076198"/>
                  <a:ext cx="723900" cy="248402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lIns="90000" tIns="46800" rIns="90000" bIns="4680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buClrTx/>
                    <a:buFontTx/>
                    <a:buNone/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</a:pPr>
                  <a:r>
                    <a:rPr lang="en-US" sz="1000" i="1">
                      <a:solidFill>
                        <a:srgbClr val="000000"/>
                      </a:solidFill>
                      <a:ea typeface="ＭＳ Ｐゴシック" charset="-128"/>
                      <a:cs typeface="ＭＳ Ｐゴシック" charset="-128"/>
                    </a:rPr>
                    <a:t>T. alpinus</a:t>
                  </a:r>
                </a:p>
              </p:txBody>
            </p:sp>
          </p:grpSp>
        </p:grpSp>
        <p:sp>
          <p:nvSpPr>
            <p:cNvPr id="39" name="Text Box 11"/>
            <p:cNvSpPr txBox="1">
              <a:spLocks noChangeArrowheads="1"/>
            </p:cNvSpPr>
            <p:nvPr/>
          </p:nvSpPr>
          <p:spPr bwMode="auto">
            <a:xfrm>
              <a:off x="-533400" y="4669850"/>
              <a:ext cx="1523224" cy="25629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endParaRPr lang="en-US" sz="105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40" name="Text Box 11"/>
            <p:cNvSpPr txBox="1">
              <a:spLocks noChangeArrowheads="1"/>
            </p:cNvSpPr>
            <p:nvPr/>
          </p:nvSpPr>
          <p:spPr bwMode="auto">
            <a:xfrm>
              <a:off x="-533400" y="5701174"/>
              <a:ext cx="2133474" cy="25629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endParaRPr lang="en-US" sz="105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1217" name="Text Box 11"/>
            <p:cNvSpPr txBox="1">
              <a:spLocks noChangeArrowheads="1"/>
            </p:cNvSpPr>
            <p:nvPr/>
          </p:nvSpPr>
          <p:spPr bwMode="auto">
            <a:xfrm>
              <a:off x="4267200" y="3712287"/>
              <a:ext cx="1524000" cy="2560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1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Historic: N=56 </a:t>
              </a:r>
            </a:p>
          </p:txBody>
        </p:sp>
        <p:sp>
          <p:nvSpPr>
            <p:cNvPr id="51218" name="Text Box 11"/>
            <p:cNvSpPr txBox="1">
              <a:spLocks noChangeArrowheads="1"/>
            </p:cNvSpPr>
            <p:nvPr/>
          </p:nvSpPr>
          <p:spPr bwMode="auto">
            <a:xfrm>
              <a:off x="4267200" y="3417634"/>
              <a:ext cx="1524000" cy="2560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1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Modern: N=48 </a:t>
              </a:r>
            </a:p>
          </p:txBody>
        </p:sp>
        <p:sp>
          <p:nvSpPr>
            <p:cNvPr id="51219" name="Text Box 11"/>
            <p:cNvSpPr txBox="1">
              <a:spLocks noChangeArrowheads="1"/>
            </p:cNvSpPr>
            <p:nvPr/>
          </p:nvSpPr>
          <p:spPr bwMode="auto">
            <a:xfrm>
              <a:off x="4267200" y="4708467"/>
              <a:ext cx="1524000" cy="2560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1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Historic: N=55 </a:t>
              </a:r>
            </a:p>
          </p:txBody>
        </p:sp>
        <p:sp>
          <p:nvSpPr>
            <p:cNvPr id="51220" name="Text Box 11"/>
            <p:cNvSpPr txBox="1">
              <a:spLocks noChangeArrowheads="1"/>
            </p:cNvSpPr>
            <p:nvPr/>
          </p:nvSpPr>
          <p:spPr bwMode="auto">
            <a:xfrm>
              <a:off x="4267200" y="4448921"/>
              <a:ext cx="1524000" cy="2560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1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Modern: N=48 </a:t>
              </a:r>
            </a:p>
          </p:txBody>
        </p:sp>
        <p:sp>
          <p:nvSpPr>
            <p:cNvPr id="51221" name="Text Box 11"/>
            <p:cNvSpPr txBox="1">
              <a:spLocks noChangeArrowheads="1"/>
            </p:cNvSpPr>
            <p:nvPr/>
          </p:nvSpPr>
          <p:spPr bwMode="auto">
            <a:xfrm>
              <a:off x="4343400" y="5848525"/>
              <a:ext cx="1524000" cy="2560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1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Historic: N=55 </a:t>
              </a:r>
            </a:p>
          </p:txBody>
        </p:sp>
        <p:sp>
          <p:nvSpPr>
            <p:cNvPr id="51222" name="Text Box 11"/>
            <p:cNvSpPr txBox="1">
              <a:spLocks noChangeArrowheads="1"/>
            </p:cNvSpPr>
            <p:nvPr/>
          </p:nvSpPr>
          <p:spPr bwMode="auto">
            <a:xfrm>
              <a:off x="4343400" y="5553871"/>
              <a:ext cx="2514600" cy="25501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spcBef>
                  <a:spcPts val="1125"/>
                </a:spcBef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100" b="1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Modern: N=41</a:t>
              </a:r>
            </a:p>
          </p:txBody>
        </p:sp>
      </p:grpSp>
      <p:sp>
        <p:nvSpPr>
          <p:cNvPr id="51205" name="TextBox 47"/>
          <p:cNvSpPr txBox="1">
            <a:spLocks noChangeArrowheads="1"/>
          </p:cNvSpPr>
          <p:nvPr/>
        </p:nvSpPr>
        <p:spPr bwMode="auto">
          <a:xfrm>
            <a:off x="7620000" y="3505200"/>
            <a:ext cx="1524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Yosemite (YNP)</a:t>
            </a:r>
          </a:p>
        </p:txBody>
      </p:sp>
      <p:sp>
        <p:nvSpPr>
          <p:cNvPr id="51206" name="TextBox 48"/>
          <p:cNvSpPr txBox="1">
            <a:spLocks noChangeArrowheads="1"/>
          </p:cNvSpPr>
          <p:nvPr/>
        </p:nvSpPr>
        <p:spPr bwMode="auto">
          <a:xfrm>
            <a:off x="8001000" y="4038600"/>
            <a:ext cx="106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Southern Sierra (SS)</a:t>
            </a:r>
          </a:p>
        </p:txBody>
      </p:sp>
      <p:sp>
        <p:nvSpPr>
          <p:cNvPr id="51207" name="TextBox 49"/>
          <p:cNvSpPr txBox="1">
            <a:spLocks noChangeArrowheads="1"/>
          </p:cNvSpPr>
          <p:nvPr/>
        </p:nvSpPr>
        <p:spPr bwMode="auto">
          <a:xfrm>
            <a:off x="381000" y="2814638"/>
            <a:ext cx="213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Stable at Yosemite </a:t>
            </a:r>
          </a:p>
        </p:txBody>
      </p:sp>
      <p:sp>
        <p:nvSpPr>
          <p:cNvPr id="51208" name="TextBox 50"/>
          <p:cNvSpPr txBox="1">
            <a:spLocks noChangeArrowheads="1"/>
          </p:cNvSpPr>
          <p:nvPr/>
        </p:nvSpPr>
        <p:spPr bwMode="auto">
          <a:xfrm>
            <a:off x="381000" y="3957638"/>
            <a:ext cx="1981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Retracting at Yosemite</a:t>
            </a:r>
          </a:p>
          <a:p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1209" name="TextBox 51"/>
          <p:cNvSpPr txBox="1">
            <a:spLocks noChangeArrowheads="1"/>
          </p:cNvSpPr>
          <p:nvPr/>
        </p:nvSpPr>
        <p:spPr bwMode="auto">
          <a:xfrm>
            <a:off x="381000" y="5024438"/>
            <a:ext cx="1981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000000"/>
                </a:solidFill>
              </a:rPr>
              <a:t>Retracting at southern</a:t>
            </a:r>
          </a:p>
          <a:p>
            <a:r>
              <a:rPr lang="en-US" sz="1200">
                <a:solidFill>
                  <a:srgbClr val="000000"/>
                </a:solidFill>
              </a:rPr>
              <a:t>Sierra</a:t>
            </a:r>
          </a:p>
        </p:txBody>
      </p:sp>
      <p:sp>
        <p:nvSpPr>
          <p:cNvPr id="51210" name="TextBox 52"/>
          <p:cNvSpPr txBox="1">
            <a:spLocks noChangeArrowheads="1"/>
          </p:cNvSpPr>
          <p:nvPr/>
        </p:nvSpPr>
        <p:spPr bwMode="auto">
          <a:xfrm>
            <a:off x="304800" y="2286000"/>
            <a:ext cx="548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</a:rPr>
              <a:t>Samples to survey: N = 303 + </a:t>
            </a:r>
            <a:r>
              <a:rPr lang="en-US" sz="1800" b="1" dirty="0" err="1">
                <a:solidFill>
                  <a:srgbClr val="000000"/>
                </a:solidFill>
              </a:rPr>
              <a:t>outgroups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51211" name="TextBox 52"/>
          <p:cNvSpPr txBox="1">
            <a:spLocks noChangeArrowheads="1"/>
          </p:cNvSpPr>
          <p:nvPr/>
        </p:nvSpPr>
        <p:spPr bwMode="auto">
          <a:xfrm>
            <a:off x="304800" y="5843588"/>
            <a:ext cx="70104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b="1" dirty="0" err="1">
                <a:solidFill>
                  <a:srgbClr val="000000"/>
                </a:solidFill>
              </a:rPr>
              <a:t>NimbleGen</a:t>
            </a:r>
            <a:r>
              <a:rPr lang="en-US" sz="1800" b="1" dirty="0">
                <a:solidFill>
                  <a:srgbClr val="000000"/>
                </a:solidFill>
              </a:rPr>
              <a:t> in-solution capture &amp; sequencing:</a:t>
            </a:r>
          </a:p>
          <a:p>
            <a:r>
              <a:rPr lang="en-US" sz="1600" dirty="0">
                <a:solidFill>
                  <a:srgbClr val="000000"/>
                </a:solidFill>
              </a:rPr>
              <a:t>-  Six capture reactions: 1 population/reaction;  </a:t>
            </a:r>
          </a:p>
          <a:p>
            <a:r>
              <a:rPr lang="en-US" sz="1600" dirty="0">
                <a:solidFill>
                  <a:srgbClr val="000000"/>
                </a:solidFill>
              </a:rPr>
              <a:t>-  </a:t>
            </a:r>
            <a:r>
              <a:rPr lang="en-US" sz="1600" dirty="0" err="1">
                <a:solidFill>
                  <a:srgbClr val="000000"/>
                </a:solidFill>
              </a:rPr>
              <a:t>Illumina</a:t>
            </a:r>
            <a:r>
              <a:rPr lang="en-US" sz="1600" dirty="0">
                <a:solidFill>
                  <a:srgbClr val="000000"/>
                </a:solidFill>
              </a:rPr>
              <a:t> HiSeq2000, 100PE,  6 lanes: 1 population/lane. 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304800" y="2360612"/>
            <a:ext cx="8534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800" y="5789613"/>
            <a:ext cx="853440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547255" y="228600"/>
            <a:ext cx="8077200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Performance of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Transcriptome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-based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 in a Case Study (Solution-based)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76200" y="3656012"/>
            <a:ext cx="89916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253" name="Picture 11" descr="specificity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893762"/>
            <a:ext cx="86106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specificity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167188"/>
            <a:ext cx="8610600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09600" y="233363"/>
            <a:ext cx="8610600" cy="35099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Specificity </a:t>
            </a:r>
            <a:r>
              <a:rPr lang="en-US" sz="20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- % cleaned reads mapped to the intended </a:t>
            </a:r>
            <a:r>
              <a:rPr lang="en-US" sz="2000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exons</a:t>
            </a:r>
            <a:endParaRPr lang="en-US" sz="20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600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533400" y="3657600"/>
            <a:ext cx="8153400" cy="4022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Sensitivity </a:t>
            </a:r>
            <a:r>
              <a:rPr lang="en-US" sz="20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- % target </a:t>
            </a:r>
            <a:r>
              <a:rPr lang="en-US" sz="2000" dirty="0" err="1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exons</a:t>
            </a:r>
            <a:r>
              <a:rPr lang="en-US" sz="2000" dirty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represented by sequence reads </a:t>
            </a:r>
          </a:p>
        </p:txBody>
      </p:sp>
      <p:pic>
        <p:nvPicPr>
          <p:cNvPr id="7" name="Picture 10" descr="Specificity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6174" y="3659187"/>
            <a:ext cx="6397626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0" descr="coverage_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1071563"/>
            <a:ext cx="8915400" cy="494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extBox 3"/>
          <p:cNvSpPr txBox="1">
            <a:spLocks noChangeArrowheads="1"/>
          </p:cNvSpPr>
          <p:nvPr/>
        </p:nvSpPr>
        <p:spPr bwMode="auto">
          <a:xfrm>
            <a:off x="609600" y="453201"/>
            <a:ext cx="3429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Average</a:t>
            </a:r>
            <a:r>
              <a:rPr lang="en-US" sz="2000" b="1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 Sequence </a:t>
            </a:r>
            <a:r>
              <a:rPr lang="en-US" sz="2000" b="1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D</a:t>
            </a:r>
            <a:r>
              <a:rPr lang="en-US" sz="2000" b="1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epth</a:t>
            </a:r>
            <a:endParaRPr lang="en-US" sz="2000" dirty="0" smtClean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  <a:p>
            <a:endParaRPr lang="en-US" dirty="0"/>
          </a:p>
        </p:txBody>
      </p:sp>
      <p:sp>
        <p:nvSpPr>
          <p:cNvPr id="54276" name="TextBox 3"/>
          <p:cNvSpPr txBox="1">
            <a:spLocks noChangeArrowheads="1"/>
          </p:cNvSpPr>
          <p:nvPr/>
        </p:nvSpPr>
        <p:spPr bwMode="auto">
          <a:xfrm>
            <a:off x="1600200" y="914400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Mean: 28.2X</a:t>
            </a:r>
          </a:p>
        </p:txBody>
      </p:sp>
      <p:sp>
        <p:nvSpPr>
          <p:cNvPr id="54277" name="TextBox 4"/>
          <p:cNvSpPr txBox="1">
            <a:spLocks noChangeArrowheads="1"/>
          </p:cNvSpPr>
          <p:nvPr/>
        </p:nvSpPr>
        <p:spPr bwMode="auto">
          <a:xfrm>
            <a:off x="5181600" y="914400"/>
            <a:ext cx="1524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Mean: 24.2X</a:t>
            </a:r>
          </a:p>
        </p:txBody>
      </p:sp>
      <p:sp>
        <p:nvSpPr>
          <p:cNvPr id="54278" name="TextBox 5"/>
          <p:cNvSpPr txBox="1">
            <a:spLocks noChangeArrowheads="1"/>
          </p:cNvSpPr>
          <p:nvPr/>
        </p:nvSpPr>
        <p:spPr bwMode="auto">
          <a:xfrm>
            <a:off x="1600200" y="2514600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Mean: 27.1X</a:t>
            </a:r>
          </a:p>
        </p:txBody>
      </p:sp>
      <p:sp>
        <p:nvSpPr>
          <p:cNvPr id="54279" name="TextBox 6"/>
          <p:cNvSpPr txBox="1">
            <a:spLocks noChangeArrowheads="1"/>
          </p:cNvSpPr>
          <p:nvPr/>
        </p:nvSpPr>
        <p:spPr bwMode="auto">
          <a:xfrm>
            <a:off x="5181600" y="2514600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Mean: 23.4X</a:t>
            </a:r>
          </a:p>
        </p:txBody>
      </p:sp>
      <p:sp>
        <p:nvSpPr>
          <p:cNvPr id="54280" name="TextBox 7"/>
          <p:cNvSpPr txBox="1">
            <a:spLocks noChangeArrowheads="1"/>
          </p:cNvSpPr>
          <p:nvPr/>
        </p:nvSpPr>
        <p:spPr bwMode="auto">
          <a:xfrm>
            <a:off x="1600200" y="4114800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Mean: 25X</a:t>
            </a:r>
          </a:p>
        </p:txBody>
      </p:sp>
      <p:sp>
        <p:nvSpPr>
          <p:cNvPr id="54281" name="TextBox 8"/>
          <p:cNvSpPr txBox="1">
            <a:spLocks noChangeArrowheads="1"/>
          </p:cNvSpPr>
          <p:nvPr/>
        </p:nvSpPr>
        <p:spPr bwMode="auto">
          <a:xfrm>
            <a:off x="5105400" y="4114800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accent1"/>
                </a:solidFill>
              </a:rPr>
              <a:t>Mean: 20.5X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62000" y="381000"/>
            <a:ext cx="5943598" cy="4419601"/>
            <a:chOff x="-159137" y="80454"/>
            <a:chExt cx="5526817" cy="4169125"/>
          </a:xfrm>
        </p:grpSpPr>
        <p:pic>
          <p:nvPicPr>
            <p:cNvPr id="56346" name="Picture 1" descr="exons_vs_in_target_assemblies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2000" y="668178"/>
              <a:ext cx="4605680" cy="3581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47" name="TextBox 2"/>
            <p:cNvSpPr txBox="1">
              <a:spLocks noChangeArrowheads="1"/>
            </p:cNvSpPr>
            <p:nvPr/>
          </p:nvSpPr>
          <p:spPr bwMode="auto">
            <a:xfrm>
              <a:off x="-159137" y="80454"/>
              <a:ext cx="4605681" cy="377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smtClean="0">
                  <a:solidFill>
                    <a:schemeClr val="tx1"/>
                  </a:solidFill>
                </a:rPr>
                <a:t>In-target </a:t>
              </a:r>
              <a:r>
                <a:rPr lang="en-US" sz="2000" b="1" dirty="0"/>
                <a:t>A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ssemblies </a:t>
              </a:r>
              <a:r>
                <a:rPr lang="en-US" sz="2000" b="1" dirty="0">
                  <a:solidFill>
                    <a:schemeClr val="tx1"/>
                  </a:solidFill>
                </a:rPr>
                <a:t>vs.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Target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E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xons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4741863"/>
          <a:ext cx="7239000" cy="896620"/>
        </p:xfrm>
        <a:graphic>
          <a:graphicData uri="http://schemas.openxmlformats.org/drawingml/2006/table">
            <a:tbl>
              <a:tblPr/>
              <a:tblGrid>
                <a:gridCol w="1981200"/>
                <a:gridCol w="1676400"/>
                <a:gridCol w="1143000"/>
                <a:gridCol w="1295400"/>
                <a:gridCol w="1143000"/>
              </a:tblGrid>
              <a:tr h="220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erpetu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8E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Total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length(Mbp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erpetua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8E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Mean(bp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8E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Median(bp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erpetua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8E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erpetua" charset="0"/>
                        </a:rPr>
                        <a:t>N50(bp)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erpetua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8E6A"/>
                    </a:solidFill>
                  </a:tcPr>
                </a:tc>
              </a:tr>
              <a:tr h="221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Original Targets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9.32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512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E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720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EEB"/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In-target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assemblies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20.8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986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880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1135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8E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58676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Bioinformatics Pipelines for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Transcriptome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-Based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Exon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Capture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2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en-US" sz="2200" b="1" dirty="0" smtClean="0">
              <a:solidFill>
                <a:schemeClr val="tx2"/>
              </a:solidFill>
            </a:endParaRPr>
          </a:p>
          <a:p>
            <a:endParaRPr lang="en-US" sz="2200" b="1" dirty="0" smtClean="0">
              <a:solidFill>
                <a:schemeClr val="tx2"/>
              </a:solidFill>
            </a:endParaRP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762000"/>
            <a:ext cx="8001000" cy="278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Data cleanup- trimming for quality, removing adapters, merging overlapping reads, removing duplicates and reads sourced from contamination </a:t>
            </a:r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i="1" dirty="0" smtClean="0"/>
              <a:t> De novo </a:t>
            </a:r>
            <a:r>
              <a:rPr lang="en-US" sz="1600" dirty="0" smtClean="0"/>
              <a:t>assembly of reads across multiple individuals using multiple </a:t>
            </a:r>
            <a:r>
              <a:rPr lang="en-US" sz="1600" dirty="0" err="1" smtClean="0"/>
              <a:t>k-mers</a:t>
            </a:r>
            <a:endParaRPr lang="en-US" sz="1600" dirty="0" smtClean="0"/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Merge </a:t>
            </a:r>
            <a:r>
              <a:rPr lang="en-US" sz="1600" dirty="0" err="1" smtClean="0"/>
              <a:t>contigs</a:t>
            </a:r>
            <a:r>
              <a:rPr lang="en-US" sz="1600" dirty="0" smtClean="0"/>
              <a:t> across your multiple </a:t>
            </a:r>
            <a:r>
              <a:rPr lang="en-US" sz="1600" dirty="0" err="1" smtClean="0"/>
              <a:t>k-mer</a:t>
            </a:r>
            <a:r>
              <a:rPr lang="en-US" sz="1600" dirty="0" smtClean="0"/>
              <a:t> assemblies to reduce redundancy </a:t>
            </a:r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Identify targeted loci in </a:t>
            </a:r>
            <a:r>
              <a:rPr lang="en-US" sz="1600" i="1" dirty="0" smtClean="0"/>
              <a:t>de novo </a:t>
            </a:r>
            <a:r>
              <a:rPr lang="en-US" sz="1600" dirty="0" smtClean="0"/>
              <a:t>assembly by doing a BLAST search </a:t>
            </a:r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Align individual reads to the targeted loci assembly </a:t>
            </a:r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Reconstruct </a:t>
            </a:r>
            <a:r>
              <a:rPr lang="en-US" sz="1600" dirty="0" err="1" smtClean="0"/>
              <a:t>orthologous</a:t>
            </a:r>
            <a:r>
              <a:rPr lang="en-US" sz="1600" dirty="0" smtClean="0"/>
              <a:t> loci (</a:t>
            </a:r>
            <a:r>
              <a:rPr lang="en-US" sz="1600" dirty="0" err="1" smtClean="0"/>
              <a:t>phylogenomics</a:t>
            </a:r>
            <a:r>
              <a:rPr lang="en-US" sz="1600" dirty="0" smtClean="0"/>
              <a:t>) and call variants (population genomics)</a:t>
            </a:r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Data filtering</a:t>
            </a:r>
          </a:p>
          <a:p>
            <a:pPr>
              <a:lnSpc>
                <a:spcPts val="2060"/>
              </a:lnSpc>
              <a:buFont typeface="Arial"/>
              <a:buChar char="•"/>
            </a:pPr>
            <a:r>
              <a:rPr lang="en-US" sz="1600" dirty="0" smtClean="0"/>
              <a:t> Population genomic and phylogenetic analyses 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3400" y="3505200"/>
            <a:ext cx="8243400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Pipeline repositories:</a:t>
            </a:r>
          </a:p>
          <a:p>
            <a:r>
              <a:rPr lang="en-US" dirty="0" smtClean="0"/>
              <a:t>- </a:t>
            </a:r>
            <a:r>
              <a:rPr lang="en-US" i="1" dirty="0" smtClean="0"/>
              <a:t>de novo</a:t>
            </a:r>
            <a:r>
              <a:rPr lang="en-US" dirty="0" smtClean="0"/>
              <a:t> </a:t>
            </a:r>
            <a:r>
              <a:rPr lang="en-US" dirty="0" err="1" smtClean="0"/>
              <a:t>transcritome</a:t>
            </a:r>
            <a:r>
              <a:rPr lang="en-US" dirty="0" smtClean="0"/>
              <a:t> assembly, annotation, and marker selection </a:t>
            </a:r>
          </a:p>
          <a:p>
            <a:r>
              <a:rPr lang="en-US" sz="1600" dirty="0" smtClean="0">
                <a:solidFill>
                  <a:srgbClr val="000000"/>
                </a:solidFill>
                <a:hlinkClick r:id="rId2"/>
              </a:rPr>
              <a:t>https://github.com/MVZSEQ/</a:t>
            </a:r>
            <a:r>
              <a:rPr lang="en-US" sz="1600" dirty="0" smtClean="0">
                <a:solidFill>
                  <a:srgbClr val="000000"/>
                </a:solidFill>
                <a:hlinkClick r:id="rId2"/>
              </a:rPr>
              <a:t>denovoTranscriptomeMarkerDevelopment</a:t>
            </a:r>
            <a:endParaRPr lang="en-US" sz="1600" dirty="0" smtClean="0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i="1" dirty="0" smtClean="0"/>
              <a:t>de novo </a:t>
            </a:r>
            <a:r>
              <a:rPr lang="en-US" dirty="0" err="1" smtClean="0"/>
              <a:t>exon</a:t>
            </a:r>
            <a:r>
              <a:rPr lang="en-US" dirty="0" smtClean="0"/>
              <a:t> </a:t>
            </a:r>
            <a:r>
              <a:rPr lang="en-US" dirty="0" err="1" smtClean="0"/>
              <a:t>captue</a:t>
            </a:r>
            <a:r>
              <a:rPr lang="en-US" dirty="0" smtClean="0"/>
              <a:t> data analyses for population </a:t>
            </a:r>
            <a:r>
              <a:rPr lang="en-US" dirty="0" smtClean="0"/>
              <a:t>genomics </a:t>
            </a:r>
          </a:p>
          <a:p>
            <a:r>
              <a:rPr lang="en-US" dirty="0" smtClean="0">
                <a:hlinkClick r:id="rId3"/>
              </a:rPr>
              <a:t>https://github.com/MVZSEQ/</a:t>
            </a:r>
            <a:r>
              <a:rPr lang="en-US" dirty="0" smtClean="0">
                <a:hlinkClick r:id="rId3"/>
              </a:rPr>
              <a:t>denovoTargetCapture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Pipelines under development</a:t>
            </a:r>
            <a:endParaRPr lang="en-US" b="1" dirty="0" smtClean="0"/>
          </a:p>
          <a:p>
            <a:pPr>
              <a:buFontTx/>
              <a:buChar char="-"/>
            </a:pPr>
            <a:r>
              <a:rPr lang="en-US" i="1" dirty="0" smtClean="0"/>
              <a:t> de </a:t>
            </a:r>
            <a:r>
              <a:rPr lang="en-US" i="1" dirty="0" smtClean="0"/>
              <a:t>novo </a:t>
            </a:r>
            <a:r>
              <a:rPr lang="en-US" dirty="0" err="1" smtClean="0"/>
              <a:t>exon</a:t>
            </a:r>
            <a:r>
              <a:rPr lang="en-US" dirty="0" smtClean="0"/>
              <a:t> </a:t>
            </a:r>
            <a:r>
              <a:rPr lang="en-US" dirty="0" err="1" smtClean="0"/>
              <a:t>captue</a:t>
            </a:r>
            <a:r>
              <a:rPr lang="en-US" dirty="0" smtClean="0"/>
              <a:t> data analyses for</a:t>
            </a:r>
            <a:r>
              <a:rPr lang="en-US" dirty="0" smtClean="0"/>
              <a:t> </a:t>
            </a:r>
            <a:r>
              <a:rPr lang="en-US" dirty="0" err="1" smtClean="0"/>
              <a:t>Phylogenomics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UCE data analyses for </a:t>
            </a:r>
            <a:r>
              <a:rPr lang="en-US" dirty="0" err="1" smtClean="0"/>
              <a:t>Phylogenomics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dirty="0" err="1" smtClean="0"/>
              <a:t>PopGenTools</a:t>
            </a:r>
            <a:r>
              <a:rPr lang="en-US" dirty="0" smtClean="0"/>
              <a:t>: Population </a:t>
            </a:r>
            <a:r>
              <a:rPr lang="en-US" dirty="0" smtClean="0"/>
              <a:t>genomics analyses using </a:t>
            </a:r>
            <a:r>
              <a:rPr lang="en-US" dirty="0" smtClean="0"/>
              <a:t>ANGSD &amp; </a:t>
            </a:r>
            <a:r>
              <a:rPr lang="en-US" dirty="0" err="1" smtClean="0"/>
              <a:t>ngsTools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dirty="0" err="1" smtClean="0"/>
              <a:t>RADTools</a:t>
            </a:r>
            <a:r>
              <a:rPr lang="en-US" dirty="0" smtClean="0"/>
              <a:t>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28136"/>
            <a:ext cx="7917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Restriction-site Associated DNA (RAD)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52399" y="2307724"/>
            <a:ext cx="4098471" cy="42602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24400" y="914400"/>
            <a:ext cx="4107512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48200" y="533400"/>
            <a:ext cx="4419600" cy="572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500" dirty="0" smtClean="0">
                <a:solidFill>
                  <a:srgbClr val="000000"/>
                </a:solidFill>
              </a:rPr>
              <a:t>Low cost; Degree of genome reduction is </a:t>
            </a:r>
            <a:r>
              <a:rPr lang="en-US" sz="1500" dirty="0" err="1" smtClean="0">
                <a:solidFill>
                  <a:srgbClr val="000000"/>
                </a:solidFill>
              </a:rPr>
              <a:t>manipulatable</a:t>
            </a:r>
            <a:r>
              <a:rPr lang="en-US" sz="1500" dirty="0" smtClean="0">
                <a:solidFill>
                  <a:srgbClr val="000000"/>
                </a:solidFill>
              </a:rPr>
              <a:t> based on RE selected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Gathering large number of</a:t>
            </a:r>
            <a:r>
              <a:rPr lang="en-US" sz="1500" dirty="0" smtClean="0">
                <a:solidFill>
                  <a:srgbClr val="000000"/>
                </a:solidFill>
              </a:rPr>
              <a:t> </a:t>
            </a:r>
            <a:r>
              <a:rPr lang="en-US" sz="1500" dirty="0" smtClean="0">
                <a:solidFill>
                  <a:srgbClr val="000000"/>
                </a:solidFill>
              </a:rPr>
              <a:t> anonymous </a:t>
            </a:r>
            <a:r>
              <a:rPr lang="en-US" sz="1500" dirty="0" smtClean="0">
                <a:solidFill>
                  <a:srgbClr val="000000"/>
                </a:solidFill>
              </a:rPr>
              <a:t>markers </a:t>
            </a:r>
            <a:r>
              <a:rPr lang="en-US" sz="1500" dirty="0" smtClean="0">
                <a:solidFill>
                  <a:srgbClr val="000000"/>
                </a:solidFill>
              </a:rPr>
              <a:t>from </a:t>
            </a:r>
            <a:r>
              <a:rPr lang="en-US" sz="1500" dirty="0" smtClean="0">
                <a:solidFill>
                  <a:srgbClr val="000000"/>
                </a:solidFill>
              </a:rPr>
              <a:t>large number of samples over a short period of time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 Widely </a:t>
            </a:r>
            <a:r>
              <a:rPr lang="en-US" sz="1500" dirty="0" smtClean="0">
                <a:solidFill>
                  <a:srgbClr val="000000"/>
                </a:solidFill>
              </a:rPr>
              <a:t>used for inferring population structures, </a:t>
            </a:r>
            <a:r>
              <a:rPr lang="en-US" sz="1500" dirty="0" err="1" smtClean="0">
                <a:solidFill>
                  <a:srgbClr val="000000"/>
                </a:solidFill>
              </a:rPr>
              <a:t>phylogeography</a:t>
            </a:r>
            <a:r>
              <a:rPr lang="en-US" sz="1500" dirty="0" smtClean="0">
                <a:solidFill>
                  <a:srgbClr val="000000"/>
                </a:solidFill>
              </a:rPr>
              <a:t>, trait mapping, genetic maps, and association – plenty of case studies 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</a:t>
            </a:r>
            <a:r>
              <a:rPr lang="en-US" sz="1500" dirty="0" err="1" smtClean="0">
                <a:solidFill>
                  <a:srgbClr val="000000"/>
                </a:solidFill>
              </a:rPr>
              <a:t>Bioinformatic</a:t>
            </a:r>
            <a:r>
              <a:rPr lang="en-US" sz="1500" dirty="0" smtClean="0">
                <a:solidFill>
                  <a:srgbClr val="000000"/>
                </a:solidFill>
              </a:rPr>
              <a:t> pipelines (</a:t>
            </a:r>
            <a:r>
              <a:rPr lang="en-US" sz="1500" dirty="0" smtClean="0"/>
              <a:t>Stacks, </a:t>
            </a:r>
            <a:r>
              <a:rPr lang="en-US" sz="1500" dirty="0" err="1" smtClean="0"/>
              <a:t>pyRAD</a:t>
            </a:r>
            <a:r>
              <a:rPr lang="en-US" sz="1500" dirty="0" smtClean="0"/>
              <a:t>, etc.</a:t>
            </a:r>
            <a:r>
              <a:rPr lang="en-US" sz="1500" dirty="0" smtClean="0">
                <a:solidFill>
                  <a:srgbClr val="000000"/>
                </a:solidFill>
              </a:rPr>
              <a:t>) are well established with good community support</a:t>
            </a:r>
          </a:p>
          <a:p>
            <a:pPr>
              <a:spcAft>
                <a:spcPts val="200"/>
              </a:spcAft>
            </a:pPr>
            <a:r>
              <a:rPr lang="en-US" sz="1500" dirty="0" smtClean="0">
                <a:solidFill>
                  <a:srgbClr val="000000"/>
                </a:solidFill>
              </a:rPr>
              <a:t> </a:t>
            </a:r>
          </a:p>
          <a:p>
            <a:pPr>
              <a:spcAft>
                <a:spcPts val="200"/>
              </a:spcAft>
            </a:pPr>
            <a:r>
              <a:rPr lang="en-US" sz="1500" dirty="0" smtClean="0">
                <a:solidFill>
                  <a:srgbClr val="000000"/>
                </a:solidFill>
              </a:rPr>
              <a:t> 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Need high quality DNA; not suitable for museum specimens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Many steps in the workflow 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Difficult for large, highly repetitively genomes 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Problem with locus drop-outs/variance of depth across loci &amp; individuals 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500" dirty="0" err="1" smtClean="0">
                <a:solidFill>
                  <a:srgbClr val="000000"/>
                </a:solidFill>
              </a:rPr>
              <a:t>Phylogenetics</a:t>
            </a:r>
            <a:r>
              <a:rPr lang="en-US" sz="1500" dirty="0" smtClean="0">
                <a:solidFill>
                  <a:srgbClr val="000000"/>
                </a:solidFill>
              </a:rPr>
              <a:t>: homology may be difficult to obtain between</a:t>
            </a:r>
            <a:r>
              <a:rPr lang="en-US" sz="1500" dirty="0" smtClean="0">
                <a:solidFill>
                  <a:srgbClr val="000000"/>
                </a:solidFill>
              </a:rPr>
              <a:t> distantly </a:t>
            </a:r>
            <a:r>
              <a:rPr lang="en-US" sz="1500" dirty="0" smtClean="0">
                <a:solidFill>
                  <a:srgbClr val="000000"/>
                </a:solidFill>
              </a:rPr>
              <a:t>related </a:t>
            </a:r>
            <a:r>
              <a:rPr lang="en-US" sz="1500" dirty="0" err="1" smtClean="0">
                <a:solidFill>
                  <a:srgbClr val="000000"/>
                </a:solidFill>
              </a:rPr>
              <a:t>taxa</a:t>
            </a:r>
            <a:r>
              <a:rPr lang="en-US" sz="1500" dirty="0" smtClean="0">
                <a:solidFill>
                  <a:srgbClr val="000000"/>
                </a:solidFill>
              </a:rPr>
              <a:t> due to mutations at cleavage sites </a:t>
            </a:r>
          </a:p>
          <a:p>
            <a:pPr>
              <a:spcAft>
                <a:spcPts val="200"/>
              </a:spcAft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</a:rPr>
              <a:t> Not the best choice of detecting selection when reference genome resource is lacking</a:t>
            </a:r>
            <a:endParaRPr lang="en-US" sz="1500" dirty="0"/>
          </a:p>
        </p:txBody>
      </p:sp>
      <p:sp>
        <p:nvSpPr>
          <p:cNvPr id="9" name="TextBox 8"/>
          <p:cNvSpPr txBox="1"/>
          <p:nvPr/>
        </p:nvSpPr>
        <p:spPr>
          <a:xfrm>
            <a:off x="4724400" y="3593068"/>
            <a:ext cx="4107512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Cons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52399" y="990600"/>
            <a:ext cx="4343401" cy="969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2400" y="1178720"/>
            <a:ext cx="5029200" cy="1295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69929" y="2931319"/>
            <a:ext cx="5826071" cy="24788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304800"/>
            <a:ext cx="7917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Double Digest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RADseq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(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ddRAD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)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1002268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533400"/>
            <a:ext cx="3733800" cy="6155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Compare to single digest RAD, </a:t>
            </a:r>
            <a:r>
              <a:rPr lang="en-US" dirty="0" err="1" smtClean="0">
                <a:solidFill>
                  <a:srgbClr val="000000"/>
                </a:solidFill>
              </a:rPr>
              <a:t>ddRAD</a:t>
            </a:r>
            <a:r>
              <a:rPr lang="en-US" dirty="0" smtClean="0">
                <a:solidFill>
                  <a:srgbClr val="000000"/>
                </a:solidFill>
              </a:rPr>
              <a:t> targets on sequencing</a:t>
            </a:r>
            <a:r>
              <a:rPr lang="en-US" dirty="0" smtClean="0">
                <a:solidFill>
                  <a:srgbClr val="000000"/>
                </a:solidFill>
              </a:rPr>
              <a:t> fewer </a:t>
            </a:r>
            <a:r>
              <a:rPr lang="en-US" dirty="0" smtClean="0">
                <a:solidFill>
                  <a:srgbClr val="000000"/>
                </a:solidFill>
              </a:rPr>
              <a:t>number of random markers to get a deeper coverage from large number of population samples 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Easier protocol without a shearing step during the library prep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More </a:t>
            </a:r>
            <a:r>
              <a:rPr lang="en-US" dirty="0" smtClean="0"/>
              <a:t>flexible and control </a:t>
            </a:r>
            <a:r>
              <a:rPr lang="en-US" dirty="0" smtClean="0"/>
              <a:t>over </a:t>
            </a:r>
            <a:r>
              <a:rPr lang="en-US" dirty="0" smtClean="0"/>
              <a:t>the fragments that are sequenced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dirty="0" smtClean="0"/>
          </a:p>
          <a:p>
            <a:pPr>
              <a:spcAft>
                <a:spcPts val="600"/>
              </a:spcAft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Impossible to remove</a:t>
            </a:r>
            <a:r>
              <a:rPr lang="en-US" dirty="0" smtClean="0">
                <a:solidFill>
                  <a:srgbClr val="000000"/>
                </a:solidFill>
              </a:rPr>
              <a:t> PCR duplications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Size selection using a </a:t>
            </a:r>
            <a:r>
              <a:rPr lang="en-US" dirty="0" err="1" smtClean="0">
                <a:solidFill>
                  <a:srgbClr val="000000"/>
                </a:solidFill>
              </a:rPr>
              <a:t>Pinpin</a:t>
            </a:r>
            <a:r>
              <a:rPr lang="en-US" dirty="0" smtClean="0">
                <a:solidFill>
                  <a:srgbClr val="000000"/>
                </a:solidFill>
              </a:rPr>
              <a:t> is desired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Use a frequent cutter: most likely to gain &amp; lose fragments that results in large amount of missing data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Also have similar issues in single RAD (genome size, selection, </a:t>
            </a:r>
            <a:r>
              <a:rPr lang="en-US" dirty="0" err="1" smtClean="0">
                <a:solidFill>
                  <a:srgbClr val="000000"/>
                </a:solidFill>
              </a:rPr>
              <a:t>phylogenetics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257800" y="3928646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  <a:endParaRPr lang="en-US" sz="1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4800"/>
            <a:ext cx="7917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RAD by Type IIB Restriction Enzymes (2b-RAD)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1230868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838200"/>
            <a:ext cx="3733800" cy="550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Easier workflow (compared to RAD)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Very cost-effective 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S</a:t>
            </a:r>
            <a:r>
              <a:rPr lang="en-US" dirty="0" smtClean="0"/>
              <a:t>uitable for rapid, parallel genotyping of large numbers of samples with </a:t>
            </a:r>
            <a:r>
              <a:rPr lang="en-US" dirty="0" smtClean="0"/>
              <a:t>small genomes </a:t>
            </a:r>
            <a:r>
              <a:rPr lang="en-US" dirty="0" smtClean="0"/>
              <a:t>–</a:t>
            </a:r>
            <a:r>
              <a:rPr lang="en-US" dirty="0" smtClean="0"/>
              <a:t> “sequencing </a:t>
            </a:r>
            <a:r>
              <a:rPr lang="en-US" dirty="0" smtClean="0"/>
              <a:t>markers with higher </a:t>
            </a:r>
            <a:r>
              <a:rPr lang="en-US" dirty="0" smtClean="0"/>
              <a:t>throughput” 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endParaRPr lang="en-US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Not widely used nowadays because tags are too short (e.g. </a:t>
            </a:r>
            <a:r>
              <a:rPr lang="en-US" dirty="0" smtClean="0"/>
              <a:t>21–36 </a:t>
            </a:r>
            <a:r>
              <a:rPr lang="en-US" dirty="0" err="1" smtClean="0"/>
              <a:t>bp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Alignment </a:t>
            </a:r>
            <a:r>
              <a:rPr lang="en-US" dirty="0" smtClean="0">
                <a:solidFill>
                  <a:srgbClr val="000000"/>
                </a:solidFill>
              </a:rPr>
              <a:t>is difficult 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en-US" sz="1600" dirty="0" smtClean="0">
                <a:latin typeface="Arial"/>
                <a:cs typeface="Arial"/>
              </a:rPr>
              <a:t> </a:t>
            </a:r>
          </a:p>
          <a:p>
            <a:endParaRPr lang="en-US" sz="1600" dirty="0" smtClean="0">
              <a:latin typeface="Arial"/>
              <a:cs typeface="Arial"/>
            </a:endParaRPr>
          </a:p>
          <a:p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smtClean="0"/>
              <a:t> 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254156" y="41148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87734" y="2263767"/>
            <a:ext cx="3655666" cy="3625797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593256" y="964287"/>
            <a:ext cx="5578944" cy="1575714"/>
            <a:chOff x="288456" y="914400"/>
            <a:chExt cx="4969344" cy="15494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288456" y="914400"/>
              <a:ext cx="3289300" cy="15494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447800" y="2192179"/>
              <a:ext cx="381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Nature Methods 9, 808–810 (2012)</a:t>
              </a:r>
              <a:endParaRPr lang="en-US" sz="1000" b="1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81000" y="58674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smtClean="0"/>
              <a:t>Type IIB enzymes (for example, </a:t>
            </a:r>
            <a:r>
              <a:rPr lang="en-US" sz="1600" dirty="0" err="1" smtClean="0"/>
              <a:t>BsaXI</a:t>
            </a:r>
            <a:r>
              <a:rPr lang="en-US" sz="1600" dirty="0" smtClean="0"/>
              <a:t> and </a:t>
            </a:r>
            <a:r>
              <a:rPr lang="en-US" sz="1600" dirty="0" err="1" smtClean="0"/>
              <a:t>AlfI</a:t>
            </a:r>
            <a:r>
              <a:rPr lang="en-US" sz="1600" dirty="0" smtClean="0"/>
              <a:t>) cleave genomic DNA upstream and downstream of the target site, producing tags of uniform length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3088" y="304800"/>
            <a:ext cx="7917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General –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Rest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riction Fragment </a:t>
            </a:r>
            <a:r>
              <a:rPr lang="en-US" sz="2400" u="sng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Seq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uencing (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RESTseq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) </a:t>
            </a:r>
          </a:p>
          <a:p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1600" y="1143000"/>
            <a:ext cx="3352800" cy="369332"/>
          </a:xfrm>
          <a:prstGeom prst="rect">
            <a:avLst/>
          </a:prstGeom>
          <a:solidFill>
            <a:srgbClr val="EBAC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Pros</a:t>
            </a:r>
            <a:r>
              <a:rPr lang="en-US" b="1" dirty="0" smtClean="0">
                <a:latin typeface="Arial"/>
                <a:cs typeface="Arial"/>
              </a:rPr>
              <a:t> 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685800"/>
            <a:ext cx="3733800" cy="473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Arial"/>
              <a:cs typeface="Arial"/>
            </a:endParaRPr>
          </a:p>
          <a:p>
            <a:endParaRPr lang="en-US" sz="16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600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600" dirty="0" smtClean="0">
                <a:solidFill>
                  <a:srgbClr val="000000"/>
                </a:solidFill>
              </a:rPr>
              <a:t>Compared to RAD/</a:t>
            </a:r>
            <a:r>
              <a:rPr lang="en-US" sz="1600" dirty="0" err="1" smtClean="0">
                <a:solidFill>
                  <a:srgbClr val="000000"/>
                </a:solidFill>
              </a:rPr>
              <a:t>ddRAD</a:t>
            </a:r>
            <a:r>
              <a:rPr lang="en-US" sz="1600" dirty="0" smtClean="0">
                <a:solidFill>
                  <a:srgbClr val="000000"/>
                </a:solidFill>
              </a:rPr>
              <a:t>, </a:t>
            </a:r>
            <a:r>
              <a:rPr lang="en-US" sz="1600" dirty="0" smtClean="0"/>
              <a:t>it has the advantage of a direct control over the complexity of the library due to the digestion after adapter ligation as well as the more unbiased fragment distribution</a:t>
            </a:r>
            <a:r>
              <a:rPr lang="en-US" sz="1600" dirty="0" smtClean="0"/>
              <a:t> 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600" dirty="0" smtClean="0"/>
              <a:t> It is robust </a:t>
            </a:r>
            <a:r>
              <a:rPr lang="en-US" sz="1600" dirty="0" smtClean="0"/>
              <a:t>for genomes with low complexities (e.g. reduce number of AT-rich fragments by using </a:t>
            </a:r>
            <a:r>
              <a:rPr lang="en-US" sz="1600" dirty="0" err="1" smtClean="0"/>
              <a:t>MseI(TruI</a:t>
            </a:r>
            <a:r>
              <a:rPr lang="en-US" sz="1600" dirty="0" smtClean="0"/>
              <a:t>) (TTAA) as the second RE</a:t>
            </a:r>
            <a:r>
              <a:rPr lang="en-US" sz="1600" dirty="0" smtClean="0"/>
              <a:t>)</a:t>
            </a:r>
          </a:p>
          <a:p>
            <a:pPr>
              <a:spcBef>
                <a:spcPts val="600"/>
              </a:spcBef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dirty="0" smtClean="0"/>
              <a:t>It </a:t>
            </a:r>
            <a:r>
              <a:rPr lang="en-US" sz="1600" dirty="0" smtClean="0"/>
              <a:t>allows for marker enriched SNP typing on small scale platforms and can increase the efficiency for analyzing large numbers of </a:t>
            </a:r>
            <a:r>
              <a:rPr lang="en-US" sz="1600" dirty="0" err="1" smtClean="0"/>
              <a:t>barcoded</a:t>
            </a:r>
            <a:r>
              <a:rPr lang="en-US" sz="1600" dirty="0" smtClean="0"/>
              <a:t> samples in high-throughput systems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1600" dirty="0" smtClean="0"/>
              <a:t> </a:t>
            </a:r>
            <a:r>
              <a:rPr lang="en-US" sz="1600" dirty="0" smtClean="0"/>
              <a:t>Share most issues seen in other </a:t>
            </a:r>
            <a:r>
              <a:rPr lang="en-US" sz="1600" dirty="0" smtClean="0"/>
              <a:t>RAD </a:t>
            </a:r>
            <a:r>
              <a:rPr lang="en-US" sz="1600" dirty="0" smtClean="0"/>
              <a:t>variants 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181600" y="4724400"/>
            <a:ext cx="3352800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Cons</a:t>
            </a:r>
          </a:p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81000" y="1230868"/>
            <a:ext cx="4560466" cy="8850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04072" y="2286000"/>
            <a:ext cx="4572728" cy="249755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04072" y="4953000"/>
            <a:ext cx="4572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500" dirty="0" smtClean="0"/>
              <a:t>The method starts with the digestion of genomic DNA with a frequent cutting restriction </a:t>
            </a:r>
            <a:r>
              <a:rPr lang="en-US" sz="1500" dirty="0" err="1" smtClean="0"/>
              <a:t>endonuclease</a:t>
            </a:r>
            <a:r>
              <a:rPr lang="en-US" sz="1500" dirty="0" smtClean="0"/>
              <a:t> (e.g. </a:t>
            </a:r>
            <a:r>
              <a:rPr lang="en-US" sz="1500" dirty="0" err="1" smtClean="0"/>
              <a:t>TaqI</a:t>
            </a:r>
            <a:r>
              <a:rPr lang="en-US" sz="1500" dirty="0" smtClean="0"/>
              <a:t> (T, TˆCGA)) to generate a high number of fragments. Following the ligation of platform-specific sequencing adapters, a second digestion with one or more frequent cutting restriction </a:t>
            </a:r>
            <a:r>
              <a:rPr lang="en-US" sz="1500" dirty="0" err="1" smtClean="0"/>
              <a:t>endonuclease</a:t>
            </a:r>
            <a:r>
              <a:rPr lang="en-US" sz="1500" dirty="0" smtClean="0"/>
              <a:t> (e.g. </a:t>
            </a:r>
            <a:r>
              <a:rPr lang="en-US" sz="1500" dirty="0" err="1" smtClean="0"/>
              <a:t>ApoI/MseI/BstUI</a:t>
            </a:r>
            <a:r>
              <a:rPr lang="en-US" sz="1500" dirty="0" smtClean="0"/>
              <a:t>) is further reducing the library in complexity.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ＭＳ ゴシック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ヒラギノ明朝 Pro W3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Equity.thmx</Template>
  <TotalTime>97532</TotalTime>
  <Words>4641</Words>
  <Application>Microsoft Macintosh PowerPoint</Application>
  <PresentationFormat>On-screen Show (4:3)</PresentationFormat>
  <Paragraphs>678</Paragraphs>
  <Slides>56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Equity</vt:lpstr>
      <vt:lpstr>Applications of Sequence Captures in Non-model Organisms</vt:lpstr>
      <vt:lpstr>Genome Comparison of Museum Collections to Detect Micro-Evolutionary and Demographic Response to Recent Climate Change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 Genomic Resources</vt:lpstr>
      <vt:lpstr>Slide 29</vt:lpstr>
      <vt:lpstr>Slide 30</vt:lpstr>
      <vt:lpstr>Slide 31</vt:lpstr>
      <vt:lpstr>Probe Design from One Reference (Population Genomic Projects)</vt:lpstr>
      <vt:lpstr>Slide 33</vt:lpstr>
      <vt:lpstr>Slide 34</vt:lpstr>
      <vt:lpstr>Slide 35</vt:lpstr>
      <vt:lpstr>Slide 36</vt:lpstr>
      <vt:lpstr>Slide 37</vt:lpstr>
      <vt:lpstr>Slide 38</vt:lpstr>
      <vt:lpstr>Meyer &amp; Kircher Library Preparation Protocol</vt:lpstr>
      <vt:lpstr>Slide 40</vt:lpstr>
      <vt:lpstr>Slide 41</vt:lpstr>
      <vt:lpstr>Slide 42</vt:lpstr>
      <vt:lpstr>Slide 43</vt:lpstr>
      <vt:lpstr>Protocol for Microarray-based Exon Capture  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</vt:vector>
  </TitlesOfParts>
  <Company>University of California at Berkeley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preparation from museum historic samples</dc:title>
  <dc:creator>Ke Bi</dc:creator>
  <cp:lastModifiedBy>Ke Bi</cp:lastModifiedBy>
  <cp:revision>1882</cp:revision>
  <dcterms:created xsi:type="dcterms:W3CDTF">2014-10-30T17:39:22Z</dcterms:created>
  <dcterms:modified xsi:type="dcterms:W3CDTF">2014-11-05T07:21:00Z</dcterms:modified>
</cp:coreProperties>
</file>